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2" r:id="rId2"/>
    <p:sldId id="263" r:id="rId3"/>
    <p:sldId id="264" r:id="rId4"/>
    <p:sldId id="265" r:id="rId5"/>
    <p:sldId id="266" r:id="rId6"/>
    <p:sldId id="272" r:id="rId7"/>
    <p:sldId id="273" r:id="rId8"/>
    <p:sldId id="274" r:id="rId9"/>
    <p:sldId id="256" r:id="rId10"/>
    <p:sldId id="257" r:id="rId11"/>
    <p:sldId id="261" r:id="rId12"/>
    <p:sldId id="258" r:id="rId13"/>
    <p:sldId id="259" r:id="rId14"/>
    <p:sldId id="260" r:id="rId15"/>
    <p:sldId id="275" r:id="rId16"/>
    <p:sldId id="276" r:id="rId17"/>
    <p:sldId id="277" r:id="rId18"/>
    <p:sldId id="278" r:id="rId19"/>
    <p:sldId id="267" r:id="rId20"/>
    <p:sldId id="268" r:id="rId21"/>
    <p:sldId id="269" r:id="rId22"/>
    <p:sldId id="27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9B07E-AC47-4BDB-8E2D-69A4514CEB06}" v="6" dt="2022-05-04T12:17:53.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80347" autoAdjust="0"/>
  </p:normalViewPr>
  <p:slideViewPr>
    <p:cSldViewPr snapToGrid="0">
      <p:cViewPr varScale="1">
        <p:scale>
          <a:sx n="95" d="100"/>
          <a:sy n="95" d="100"/>
        </p:scale>
        <p:origin x="1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en, Zach" userId="66a1e4a9-28a1-4114-8880-9c2394af9bec" providerId="ADAL" clId="{42D9B07E-AC47-4BDB-8E2D-69A4514CEB06}"/>
    <pc:docChg chg="custSel addSld delSld modSld sldOrd">
      <pc:chgData name="Larsen, Zach" userId="66a1e4a9-28a1-4114-8880-9c2394af9bec" providerId="ADAL" clId="{42D9B07E-AC47-4BDB-8E2D-69A4514CEB06}" dt="2022-05-04T12:18:23.562" v="55" actId="122"/>
      <pc:docMkLst>
        <pc:docMk/>
      </pc:docMkLst>
      <pc:sldChg chg="addSp modSp mod ord setBg">
        <pc:chgData name="Larsen, Zach" userId="66a1e4a9-28a1-4114-8880-9c2394af9bec" providerId="ADAL" clId="{42D9B07E-AC47-4BDB-8E2D-69A4514CEB06}" dt="2022-05-04T12:18:23.562" v="55" actId="122"/>
        <pc:sldMkLst>
          <pc:docMk/>
          <pc:sldMk cId="779898756" sldId="256"/>
        </pc:sldMkLst>
        <pc:spChg chg="mod">
          <ac:chgData name="Larsen, Zach" userId="66a1e4a9-28a1-4114-8880-9c2394af9bec" providerId="ADAL" clId="{42D9B07E-AC47-4BDB-8E2D-69A4514CEB06}" dt="2022-05-04T12:18:23.562" v="55" actId="122"/>
          <ac:spMkLst>
            <pc:docMk/>
            <pc:sldMk cId="779898756" sldId="256"/>
            <ac:spMk id="2" creationId="{B10F9E42-706B-4340-85AF-19BFF9A04618}"/>
          </ac:spMkLst>
        </pc:spChg>
        <pc:spChg chg="mod">
          <ac:chgData name="Larsen, Zach" userId="66a1e4a9-28a1-4114-8880-9c2394af9bec" providerId="ADAL" clId="{42D9B07E-AC47-4BDB-8E2D-69A4514CEB06}" dt="2022-05-04T12:18:20.996" v="54" actId="122"/>
          <ac:spMkLst>
            <pc:docMk/>
            <pc:sldMk cId="779898756" sldId="256"/>
            <ac:spMk id="3" creationId="{3A834F6D-D58B-4606-9A8E-77ECBA7F1A12}"/>
          </ac:spMkLst>
        </pc:spChg>
        <pc:spChg chg="add">
          <ac:chgData name="Larsen, Zach" userId="66a1e4a9-28a1-4114-8880-9c2394af9bec" providerId="ADAL" clId="{42D9B07E-AC47-4BDB-8E2D-69A4514CEB06}" dt="2022-05-04T12:18:05.395" v="52" actId="26606"/>
          <ac:spMkLst>
            <pc:docMk/>
            <pc:sldMk cId="779898756" sldId="256"/>
            <ac:spMk id="9" creationId="{E91DC736-0EF8-4F87-9146-EBF1D2EE4D3D}"/>
          </ac:spMkLst>
        </pc:spChg>
        <pc:spChg chg="add">
          <ac:chgData name="Larsen, Zach" userId="66a1e4a9-28a1-4114-8880-9c2394af9bec" providerId="ADAL" clId="{42D9B07E-AC47-4BDB-8E2D-69A4514CEB06}" dt="2022-05-04T12:18:05.395" v="52" actId="26606"/>
          <ac:spMkLst>
            <pc:docMk/>
            <pc:sldMk cId="779898756" sldId="256"/>
            <ac:spMk id="11" creationId="{097CD68E-23E3-4007-8847-CD0944C4F7BE}"/>
          </ac:spMkLst>
        </pc:spChg>
        <pc:spChg chg="add">
          <ac:chgData name="Larsen, Zach" userId="66a1e4a9-28a1-4114-8880-9c2394af9bec" providerId="ADAL" clId="{42D9B07E-AC47-4BDB-8E2D-69A4514CEB06}" dt="2022-05-04T12:18:05.395" v="52" actId="26606"/>
          <ac:spMkLst>
            <pc:docMk/>
            <pc:sldMk cId="779898756" sldId="256"/>
            <ac:spMk id="13" creationId="{AF2F604E-43BE-4DC3-B983-E071523364F8}"/>
          </ac:spMkLst>
        </pc:spChg>
        <pc:spChg chg="add">
          <ac:chgData name="Larsen, Zach" userId="66a1e4a9-28a1-4114-8880-9c2394af9bec" providerId="ADAL" clId="{42D9B07E-AC47-4BDB-8E2D-69A4514CEB06}" dt="2022-05-04T12:18:05.395" v="52" actId="26606"/>
          <ac:spMkLst>
            <pc:docMk/>
            <pc:sldMk cId="779898756" sldId="256"/>
            <ac:spMk id="15" creationId="{08C9B587-E65E-4B52-B37C-ABEBB6E87928}"/>
          </ac:spMkLst>
        </pc:spChg>
        <pc:picChg chg="add mod ord">
          <ac:chgData name="Larsen, Zach" userId="66a1e4a9-28a1-4114-8880-9c2394af9bec" providerId="ADAL" clId="{42D9B07E-AC47-4BDB-8E2D-69A4514CEB06}" dt="2022-05-04T12:18:05.395" v="52" actId="26606"/>
          <ac:picMkLst>
            <pc:docMk/>
            <pc:sldMk cId="779898756" sldId="256"/>
            <ac:picMk id="4" creationId="{AD462390-8F11-8BAB-96AA-3FB1602B4648}"/>
          </ac:picMkLst>
        </pc:picChg>
      </pc:sldChg>
      <pc:sldChg chg="add">
        <pc:chgData name="Larsen, Zach" userId="66a1e4a9-28a1-4114-8880-9c2394af9bec" providerId="ADAL" clId="{42D9B07E-AC47-4BDB-8E2D-69A4514CEB06}" dt="2022-05-04T12:06:18.186" v="0"/>
        <pc:sldMkLst>
          <pc:docMk/>
          <pc:sldMk cId="1168791741" sldId="262"/>
        </pc:sldMkLst>
      </pc:sldChg>
      <pc:sldChg chg="add">
        <pc:chgData name="Larsen, Zach" userId="66a1e4a9-28a1-4114-8880-9c2394af9bec" providerId="ADAL" clId="{42D9B07E-AC47-4BDB-8E2D-69A4514CEB06}" dt="2022-05-04T12:06:18.186" v="0"/>
        <pc:sldMkLst>
          <pc:docMk/>
          <pc:sldMk cId="1407984477" sldId="263"/>
        </pc:sldMkLst>
      </pc:sldChg>
      <pc:sldChg chg="add">
        <pc:chgData name="Larsen, Zach" userId="66a1e4a9-28a1-4114-8880-9c2394af9bec" providerId="ADAL" clId="{42D9B07E-AC47-4BDB-8E2D-69A4514CEB06}" dt="2022-05-04T12:06:18.186" v="0"/>
        <pc:sldMkLst>
          <pc:docMk/>
          <pc:sldMk cId="212743232" sldId="264"/>
        </pc:sldMkLst>
      </pc:sldChg>
      <pc:sldChg chg="add">
        <pc:chgData name="Larsen, Zach" userId="66a1e4a9-28a1-4114-8880-9c2394af9bec" providerId="ADAL" clId="{42D9B07E-AC47-4BDB-8E2D-69A4514CEB06}" dt="2022-05-04T12:06:18.186" v="0"/>
        <pc:sldMkLst>
          <pc:docMk/>
          <pc:sldMk cId="379466663" sldId="265"/>
        </pc:sldMkLst>
      </pc:sldChg>
      <pc:sldChg chg="add">
        <pc:chgData name="Larsen, Zach" userId="66a1e4a9-28a1-4114-8880-9c2394af9bec" providerId="ADAL" clId="{42D9B07E-AC47-4BDB-8E2D-69A4514CEB06}" dt="2022-05-04T12:06:18.186" v="0"/>
        <pc:sldMkLst>
          <pc:docMk/>
          <pc:sldMk cId="4010185621" sldId="266"/>
        </pc:sldMkLst>
      </pc:sldChg>
      <pc:sldChg chg="delSp modSp add mod setBg delDesignElem">
        <pc:chgData name="Larsen, Zach" userId="66a1e4a9-28a1-4114-8880-9c2394af9bec" providerId="ADAL" clId="{42D9B07E-AC47-4BDB-8E2D-69A4514CEB06}" dt="2022-05-04T12:07:59.164" v="20" actId="1076"/>
        <pc:sldMkLst>
          <pc:docMk/>
          <pc:sldMk cId="1460254048" sldId="267"/>
        </pc:sldMkLst>
        <pc:spChg chg="mod">
          <ac:chgData name="Larsen, Zach" userId="66a1e4a9-28a1-4114-8880-9c2394af9bec" providerId="ADAL" clId="{42D9B07E-AC47-4BDB-8E2D-69A4514CEB06}" dt="2022-05-04T12:07:59.164" v="20" actId="1076"/>
          <ac:spMkLst>
            <pc:docMk/>
            <pc:sldMk cId="1460254048" sldId="267"/>
            <ac:spMk id="2" creationId="{9B28169C-A290-314C-817C-1E3BD113699A}"/>
          </ac:spMkLst>
        </pc:spChg>
        <pc:spChg chg="del">
          <ac:chgData name="Larsen, Zach" userId="66a1e4a9-28a1-4114-8880-9c2394af9bec" providerId="ADAL" clId="{42D9B07E-AC47-4BDB-8E2D-69A4514CEB06}" dt="2022-05-04T12:06:43.965" v="7"/>
          <ac:spMkLst>
            <pc:docMk/>
            <pc:sldMk cId="1460254048" sldId="267"/>
            <ac:spMk id="8" creationId="{E91DC736-0EF8-4F87-9146-EBF1D2EE4D3D}"/>
          </ac:spMkLst>
        </pc:spChg>
        <pc:spChg chg="del">
          <ac:chgData name="Larsen, Zach" userId="66a1e4a9-28a1-4114-8880-9c2394af9bec" providerId="ADAL" clId="{42D9B07E-AC47-4BDB-8E2D-69A4514CEB06}" dt="2022-05-04T12:06:43.965" v="7"/>
          <ac:spMkLst>
            <pc:docMk/>
            <pc:sldMk cId="1460254048" sldId="267"/>
            <ac:spMk id="10" creationId="{097CD68E-23E3-4007-8847-CD0944C4F7BE}"/>
          </ac:spMkLst>
        </pc:spChg>
        <pc:spChg chg="del">
          <ac:chgData name="Larsen, Zach" userId="66a1e4a9-28a1-4114-8880-9c2394af9bec" providerId="ADAL" clId="{42D9B07E-AC47-4BDB-8E2D-69A4514CEB06}" dt="2022-05-04T12:06:43.965" v="7"/>
          <ac:spMkLst>
            <pc:docMk/>
            <pc:sldMk cId="1460254048" sldId="267"/>
            <ac:spMk id="12" creationId="{AF2F604E-43BE-4DC3-B983-E071523364F8}"/>
          </ac:spMkLst>
        </pc:spChg>
        <pc:spChg chg="del">
          <ac:chgData name="Larsen, Zach" userId="66a1e4a9-28a1-4114-8880-9c2394af9bec" providerId="ADAL" clId="{42D9B07E-AC47-4BDB-8E2D-69A4514CEB06}" dt="2022-05-04T12:06:43.965" v="7"/>
          <ac:spMkLst>
            <pc:docMk/>
            <pc:sldMk cId="1460254048" sldId="267"/>
            <ac:spMk id="14" creationId="{08C9B587-E65E-4B52-B37C-ABEBB6E87928}"/>
          </ac:spMkLst>
        </pc:spChg>
      </pc:sldChg>
      <pc:sldChg chg="add">
        <pc:chgData name="Larsen, Zach" userId="66a1e4a9-28a1-4114-8880-9c2394af9bec" providerId="ADAL" clId="{42D9B07E-AC47-4BDB-8E2D-69A4514CEB06}" dt="2022-05-04T12:06:43.965" v="7"/>
        <pc:sldMkLst>
          <pc:docMk/>
          <pc:sldMk cId="3621511382" sldId="268"/>
        </pc:sldMkLst>
      </pc:sldChg>
      <pc:sldChg chg="delSp add setBg delDesignElem">
        <pc:chgData name="Larsen, Zach" userId="66a1e4a9-28a1-4114-8880-9c2394af9bec" providerId="ADAL" clId="{42D9B07E-AC47-4BDB-8E2D-69A4514CEB06}" dt="2022-05-04T12:06:43.965" v="7"/>
        <pc:sldMkLst>
          <pc:docMk/>
          <pc:sldMk cId="953201268" sldId="269"/>
        </pc:sldMkLst>
        <pc:spChg chg="del">
          <ac:chgData name="Larsen, Zach" userId="66a1e4a9-28a1-4114-8880-9c2394af9bec" providerId="ADAL" clId="{42D9B07E-AC47-4BDB-8E2D-69A4514CEB06}" dt="2022-05-04T12:06:43.965" v="7"/>
          <ac:spMkLst>
            <pc:docMk/>
            <pc:sldMk cId="953201268" sldId="269"/>
            <ac:spMk id="71" creationId="{79BB35BC-D5C2-4C8B-A22A-A71E6191913B}"/>
          </ac:spMkLst>
        </pc:spChg>
      </pc:sldChg>
      <pc:sldChg chg="delSp add setBg delDesignElem">
        <pc:chgData name="Larsen, Zach" userId="66a1e4a9-28a1-4114-8880-9c2394af9bec" providerId="ADAL" clId="{42D9B07E-AC47-4BDB-8E2D-69A4514CEB06}" dt="2022-05-04T12:06:43.965" v="7"/>
        <pc:sldMkLst>
          <pc:docMk/>
          <pc:sldMk cId="3388405007" sldId="270"/>
        </pc:sldMkLst>
        <pc:spChg chg="del">
          <ac:chgData name="Larsen, Zach" userId="66a1e4a9-28a1-4114-8880-9c2394af9bec" providerId="ADAL" clId="{42D9B07E-AC47-4BDB-8E2D-69A4514CEB06}" dt="2022-05-04T12:06:43.965" v="7"/>
          <ac:spMkLst>
            <pc:docMk/>
            <pc:sldMk cId="3388405007" sldId="270"/>
            <ac:spMk id="193" creationId="{D1EA859B-E555-4109-94F3-6700E046E008}"/>
          </ac:spMkLst>
        </pc:spChg>
        <pc:spChg chg="del">
          <ac:chgData name="Larsen, Zach" userId="66a1e4a9-28a1-4114-8880-9c2394af9bec" providerId="ADAL" clId="{42D9B07E-AC47-4BDB-8E2D-69A4514CEB06}" dt="2022-05-04T12:06:43.965" v="7"/>
          <ac:spMkLst>
            <pc:docMk/>
            <pc:sldMk cId="3388405007" sldId="270"/>
            <ac:spMk id="3078" creationId="{04812C46-200A-4DEB-A05E-3ED6C68C2387}"/>
          </ac:spMkLst>
        </pc:spChg>
      </pc:sldChg>
      <pc:sldChg chg="delSp add setBg delDesignElem">
        <pc:chgData name="Larsen, Zach" userId="66a1e4a9-28a1-4114-8880-9c2394af9bec" providerId="ADAL" clId="{42D9B07E-AC47-4BDB-8E2D-69A4514CEB06}" dt="2022-05-04T12:06:43.965" v="7"/>
        <pc:sldMkLst>
          <pc:docMk/>
          <pc:sldMk cId="2347099060" sldId="271"/>
        </pc:sldMkLst>
        <pc:spChg chg="del">
          <ac:chgData name="Larsen, Zach" userId="66a1e4a9-28a1-4114-8880-9c2394af9bec" providerId="ADAL" clId="{42D9B07E-AC47-4BDB-8E2D-69A4514CEB06}" dt="2022-05-04T12:06:43.965" v="7"/>
          <ac:spMkLst>
            <pc:docMk/>
            <pc:sldMk cId="2347099060" sldId="271"/>
            <ac:spMk id="71" creationId="{687AFE0E-B37D-4531-AFE8-231C8348EAF1}"/>
          </ac:spMkLst>
        </pc:spChg>
      </pc:sldChg>
      <pc:sldChg chg="addSp delSp add del setBg delDesignElem">
        <pc:chgData name="Larsen, Zach" userId="66a1e4a9-28a1-4114-8880-9c2394af9bec" providerId="ADAL" clId="{42D9B07E-AC47-4BDB-8E2D-69A4514CEB06}" dt="2022-05-04T12:07:06.859" v="13"/>
        <pc:sldMkLst>
          <pc:docMk/>
          <pc:sldMk cId="341758278" sldId="272"/>
        </pc:sldMkLst>
        <pc:spChg chg="add del">
          <ac:chgData name="Larsen, Zach" userId="66a1e4a9-28a1-4114-8880-9c2394af9bec" providerId="ADAL" clId="{42D9B07E-AC47-4BDB-8E2D-69A4514CEB06}" dt="2022-05-04T12:07:06.859" v="13"/>
          <ac:spMkLst>
            <pc:docMk/>
            <pc:sldMk cId="341758278" sldId="272"/>
            <ac:spMk id="8" creationId="{E91DC736-0EF8-4F87-9146-EBF1D2EE4D3D}"/>
          </ac:spMkLst>
        </pc:spChg>
        <pc:spChg chg="add del">
          <ac:chgData name="Larsen, Zach" userId="66a1e4a9-28a1-4114-8880-9c2394af9bec" providerId="ADAL" clId="{42D9B07E-AC47-4BDB-8E2D-69A4514CEB06}" dt="2022-05-04T12:07:06.859" v="13"/>
          <ac:spMkLst>
            <pc:docMk/>
            <pc:sldMk cId="341758278" sldId="272"/>
            <ac:spMk id="10" creationId="{097CD68E-23E3-4007-8847-CD0944C4F7BE}"/>
          </ac:spMkLst>
        </pc:spChg>
        <pc:spChg chg="add del">
          <ac:chgData name="Larsen, Zach" userId="66a1e4a9-28a1-4114-8880-9c2394af9bec" providerId="ADAL" clId="{42D9B07E-AC47-4BDB-8E2D-69A4514CEB06}" dt="2022-05-04T12:07:06.859" v="13"/>
          <ac:spMkLst>
            <pc:docMk/>
            <pc:sldMk cId="341758278" sldId="272"/>
            <ac:spMk id="12" creationId="{AF2F604E-43BE-4DC3-B983-E071523364F8}"/>
          </ac:spMkLst>
        </pc:spChg>
        <pc:spChg chg="add del">
          <ac:chgData name="Larsen, Zach" userId="66a1e4a9-28a1-4114-8880-9c2394af9bec" providerId="ADAL" clId="{42D9B07E-AC47-4BDB-8E2D-69A4514CEB06}" dt="2022-05-04T12:07:06.859" v="13"/>
          <ac:spMkLst>
            <pc:docMk/>
            <pc:sldMk cId="341758278" sldId="272"/>
            <ac:spMk id="14" creationId="{08C9B587-E65E-4B52-B37C-ABEBB6E87928}"/>
          </ac:spMkLst>
        </pc:spChg>
      </pc:sldChg>
      <pc:sldChg chg="delSp add setBg delDesignElem">
        <pc:chgData name="Larsen, Zach" userId="66a1e4a9-28a1-4114-8880-9c2394af9bec" providerId="ADAL" clId="{42D9B07E-AC47-4BDB-8E2D-69A4514CEB06}" dt="2022-05-04T12:07:14.158" v="15"/>
        <pc:sldMkLst>
          <pc:docMk/>
          <pc:sldMk cId="3788869394" sldId="272"/>
        </pc:sldMkLst>
        <pc:spChg chg="del">
          <ac:chgData name="Larsen, Zach" userId="66a1e4a9-28a1-4114-8880-9c2394af9bec" providerId="ADAL" clId="{42D9B07E-AC47-4BDB-8E2D-69A4514CEB06}" dt="2022-05-04T12:07:14.158" v="15"/>
          <ac:spMkLst>
            <pc:docMk/>
            <pc:sldMk cId="3788869394" sldId="272"/>
            <ac:spMk id="9" creationId="{EBC95D3F-C52F-4F07-95D4-836E1078E555}"/>
          </ac:spMkLst>
        </pc:spChg>
      </pc:sldChg>
      <pc:sldChg chg="add del">
        <pc:chgData name="Larsen, Zach" userId="66a1e4a9-28a1-4114-8880-9c2394af9bec" providerId="ADAL" clId="{42D9B07E-AC47-4BDB-8E2D-69A4514CEB06}" dt="2022-05-04T12:07:06.859" v="13"/>
        <pc:sldMkLst>
          <pc:docMk/>
          <pc:sldMk cId="2797873745" sldId="273"/>
        </pc:sldMkLst>
      </pc:sldChg>
      <pc:sldChg chg="add">
        <pc:chgData name="Larsen, Zach" userId="66a1e4a9-28a1-4114-8880-9c2394af9bec" providerId="ADAL" clId="{42D9B07E-AC47-4BDB-8E2D-69A4514CEB06}" dt="2022-05-04T12:07:14.158" v="15"/>
        <pc:sldMkLst>
          <pc:docMk/>
          <pc:sldMk cId="3789814836" sldId="273"/>
        </pc:sldMkLst>
      </pc:sldChg>
      <pc:sldChg chg="addSp delSp add del setBg delDesignElem">
        <pc:chgData name="Larsen, Zach" userId="66a1e4a9-28a1-4114-8880-9c2394af9bec" providerId="ADAL" clId="{42D9B07E-AC47-4BDB-8E2D-69A4514CEB06}" dt="2022-05-04T12:07:06.859" v="13"/>
        <pc:sldMkLst>
          <pc:docMk/>
          <pc:sldMk cId="1126980487" sldId="274"/>
        </pc:sldMkLst>
        <pc:spChg chg="add del">
          <ac:chgData name="Larsen, Zach" userId="66a1e4a9-28a1-4114-8880-9c2394af9bec" providerId="ADAL" clId="{42D9B07E-AC47-4BDB-8E2D-69A4514CEB06}" dt="2022-05-04T12:07:06.859" v="13"/>
          <ac:spMkLst>
            <pc:docMk/>
            <pc:sldMk cId="1126980487" sldId="274"/>
            <ac:spMk id="71" creationId="{79BB35BC-D5C2-4C8B-A22A-A71E6191913B}"/>
          </ac:spMkLst>
        </pc:spChg>
      </pc:sldChg>
      <pc:sldChg chg="add">
        <pc:chgData name="Larsen, Zach" userId="66a1e4a9-28a1-4114-8880-9c2394af9bec" providerId="ADAL" clId="{42D9B07E-AC47-4BDB-8E2D-69A4514CEB06}" dt="2022-05-04T12:07:14.158" v="15"/>
        <pc:sldMkLst>
          <pc:docMk/>
          <pc:sldMk cId="2886248721" sldId="274"/>
        </pc:sldMkLst>
      </pc:sldChg>
      <pc:sldChg chg="addSp delSp add del setBg delDesignElem">
        <pc:chgData name="Larsen, Zach" userId="66a1e4a9-28a1-4114-8880-9c2394af9bec" providerId="ADAL" clId="{42D9B07E-AC47-4BDB-8E2D-69A4514CEB06}" dt="2022-05-04T12:07:06.859" v="13"/>
        <pc:sldMkLst>
          <pc:docMk/>
          <pc:sldMk cId="3837241367" sldId="275"/>
        </pc:sldMkLst>
        <pc:spChg chg="add del">
          <ac:chgData name="Larsen, Zach" userId="66a1e4a9-28a1-4114-8880-9c2394af9bec" providerId="ADAL" clId="{42D9B07E-AC47-4BDB-8E2D-69A4514CEB06}" dt="2022-05-04T12:07:06.859" v="13"/>
          <ac:spMkLst>
            <pc:docMk/>
            <pc:sldMk cId="3837241367" sldId="275"/>
            <ac:spMk id="193" creationId="{D1EA859B-E555-4109-94F3-6700E046E008}"/>
          </ac:spMkLst>
        </pc:spChg>
        <pc:spChg chg="add del">
          <ac:chgData name="Larsen, Zach" userId="66a1e4a9-28a1-4114-8880-9c2394af9bec" providerId="ADAL" clId="{42D9B07E-AC47-4BDB-8E2D-69A4514CEB06}" dt="2022-05-04T12:07:06.859" v="13"/>
          <ac:spMkLst>
            <pc:docMk/>
            <pc:sldMk cId="3837241367" sldId="275"/>
            <ac:spMk id="3078" creationId="{04812C46-200A-4DEB-A05E-3ED6C68C2387}"/>
          </ac:spMkLst>
        </pc:spChg>
      </pc:sldChg>
      <pc:sldChg chg="addSp delSp add del setBg delDesignElem">
        <pc:chgData name="Larsen, Zach" userId="66a1e4a9-28a1-4114-8880-9c2394af9bec" providerId="ADAL" clId="{42D9B07E-AC47-4BDB-8E2D-69A4514CEB06}" dt="2022-05-04T12:07:06.859" v="13"/>
        <pc:sldMkLst>
          <pc:docMk/>
          <pc:sldMk cId="83271717" sldId="276"/>
        </pc:sldMkLst>
        <pc:spChg chg="add del">
          <ac:chgData name="Larsen, Zach" userId="66a1e4a9-28a1-4114-8880-9c2394af9bec" providerId="ADAL" clId="{42D9B07E-AC47-4BDB-8E2D-69A4514CEB06}" dt="2022-05-04T12:07:06.859" v="13"/>
          <ac:spMkLst>
            <pc:docMk/>
            <pc:sldMk cId="83271717" sldId="276"/>
            <ac:spMk id="71" creationId="{687AFE0E-B37D-4531-AFE8-231C8348EA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A17EF-2F74-4062-B6C6-755FC889E670}" type="datetimeFigureOut">
              <a:rPr lang="en-GB" smtClean="0"/>
              <a:t>04/05/2022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CE896-57B5-4277-A99E-CD6DFF6F6276}" type="slidenum">
              <a:rPr lang="en-GB" smtClean="0"/>
              <a:t>‹#›</a:t>
            </a:fld>
            <a:endParaRPr lang="en-GB"/>
          </a:p>
        </p:txBody>
      </p:sp>
    </p:spTree>
    <p:extLst>
      <p:ext uri="{BB962C8B-B14F-4D97-AF65-F5344CB8AC3E}">
        <p14:creationId xmlns:p14="http://schemas.microsoft.com/office/powerpoint/2010/main" val="247194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84D323-7973-4C38-9AFB-B1CB539A8AD8}" type="slidenum">
              <a:rPr lang="en-GB" smtClean="0"/>
              <a:t>2</a:t>
            </a:fld>
            <a:endParaRPr lang="en-GB"/>
          </a:p>
        </p:txBody>
      </p:sp>
    </p:spTree>
    <p:extLst>
      <p:ext uri="{BB962C8B-B14F-4D97-AF65-F5344CB8AC3E}">
        <p14:creationId xmlns:p14="http://schemas.microsoft.com/office/powerpoint/2010/main" val="258509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online, we would use two distinct types of communication platforms, Microsoft teams and Discord.</a:t>
            </a:r>
            <a:endParaRPr lang="en-ID"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Teams</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used Microsoft Teams similar to how we conduct an in-person meeting.</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showcase each other our progress for our user stories, share each other for ideas and solutions. We also use Microsoft teams to record sprint demo, using only one screen and allowing other members to take control.</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However, this method sometimes proves ineffective due to the dependence on internet connection and also the quality of the microphone and camera so that when we speak, we can be heard and seen clearly.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Sometimes, it’s hard to organize each members when they are in turn to speak as visual cues is harder to catch in Teams. </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17</a:t>
            </a:fld>
            <a:endParaRPr lang="en-GB"/>
          </a:p>
        </p:txBody>
      </p:sp>
    </p:spTree>
    <p:extLst>
      <p:ext uri="{BB962C8B-B14F-4D97-AF65-F5344CB8AC3E}">
        <p14:creationId xmlns:p14="http://schemas.microsoft.com/office/powerpoint/2010/main" val="25280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We used Discord to organize each of our user stories in relation to the product.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Finally, we also utilize discord to raise issues while working on the user story. There, we share technical problems that we encountered and attempt to search for a solution together</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Also, when we want to have a meeting or each sprint, we each provide available places and time until we reached a consensus on where and when to conduct the meeting.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Using Discord is effective in exchanging ideas, asking small questions and communicate progress more quickly.</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Overall, we were able to communicate effectively with these three methods as each method advantages covers the other method’s disadvantages.</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18</a:t>
            </a:fld>
            <a:endParaRPr lang="en-GB"/>
          </a:p>
        </p:txBody>
      </p:sp>
    </p:spTree>
    <p:extLst>
      <p:ext uri="{BB962C8B-B14F-4D97-AF65-F5344CB8AC3E}">
        <p14:creationId xmlns:p14="http://schemas.microsoft.com/office/powerpoint/2010/main" val="24296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3CE896-57B5-4277-A99E-CD6DFF6F6276}" type="slidenum">
              <a:rPr lang="en-GB" smtClean="0"/>
              <a:t>9</a:t>
            </a:fld>
            <a:endParaRPr lang="en-GB"/>
          </a:p>
        </p:txBody>
      </p:sp>
    </p:spTree>
    <p:extLst>
      <p:ext uri="{BB962C8B-B14F-4D97-AF65-F5344CB8AC3E}">
        <p14:creationId xmlns:p14="http://schemas.microsoft.com/office/powerpoint/2010/main" val="177675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a:t>
            </a:r>
            <a:r>
              <a:rPr lang="en-GB"/>
              <a:t>the TensorFlow </a:t>
            </a:r>
            <a:r>
              <a:rPr lang="en-GB" dirty="0"/>
              <a:t>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10</a:t>
            </a:fld>
            <a:endParaRPr lang="en-GB"/>
          </a:p>
        </p:txBody>
      </p:sp>
    </p:spTree>
    <p:extLst>
      <p:ext uri="{BB962C8B-B14F-4D97-AF65-F5344CB8AC3E}">
        <p14:creationId xmlns:p14="http://schemas.microsoft.com/office/powerpoint/2010/main" val="4002170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the </a:t>
            </a:r>
            <a:r>
              <a:rPr lang="en-GB" dirty="0" err="1"/>
              <a:t>Tensorflow</a:t>
            </a:r>
            <a:r>
              <a:rPr lang="en-GB" dirty="0"/>
              <a:t> 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11</a:t>
            </a:fld>
            <a:endParaRPr lang="en-GB"/>
          </a:p>
        </p:txBody>
      </p:sp>
    </p:spTree>
    <p:extLst>
      <p:ext uri="{BB962C8B-B14F-4D97-AF65-F5344CB8AC3E}">
        <p14:creationId xmlns:p14="http://schemas.microsoft.com/office/powerpoint/2010/main" val="82517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worked with various methods to try and ensure the greatest accuracy.  </a:t>
            </a:r>
          </a:p>
          <a:p>
            <a:r>
              <a:rPr lang="en-GB" dirty="0"/>
              <a:t>-Testing included:</a:t>
            </a:r>
          </a:p>
          <a:p>
            <a:r>
              <a:rPr lang="en-GB" dirty="0"/>
              <a:t>	- running terminal views to see the accuracy of the model.</a:t>
            </a:r>
          </a:p>
          <a:p>
            <a:r>
              <a:rPr lang="en-GB" dirty="0"/>
              <a:t>	- Trying to split numbers and predict on individual numbers.</a:t>
            </a:r>
          </a:p>
          <a:p>
            <a:r>
              <a:rPr lang="en-GB" dirty="0"/>
              <a:t>	- Running various MTG videos to ensure accuracy</a:t>
            </a:r>
          </a:p>
        </p:txBody>
      </p:sp>
      <p:sp>
        <p:nvSpPr>
          <p:cNvPr id="4" name="Slide Number Placeholder 3"/>
          <p:cNvSpPr>
            <a:spLocks noGrp="1"/>
          </p:cNvSpPr>
          <p:nvPr>
            <p:ph type="sldNum" sz="quarter" idx="5"/>
          </p:nvPr>
        </p:nvSpPr>
        <p:spPr/>
        <p:txBody>
          <a:bodyPr/>
          <a:lstStyle/>
          <a:p>
            <a:fld id="{663CE896-57B5-4277-A99E-CD6DFF6F6276}" type="slidenum">
              <a:rPr lang="en-GB" smtClean="0"/>
              <a:t>12</a:t>
            </a:fld>
            <a:endParaRPr lang="en-GB"/>
          </a:p>
        </p:txBody>
      </p:sp>
    </p:spTree>
    <p:extLst>
      <p:ext uri="{BB962C8B-B14F-4D97-AF65-F5344CB8AC3E}">
        <p14:creationId xmlns:p14="http://schemas.microsoft.com/office/powerpoint/2010/main" val="116188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Implementing the feature into the overall project allowed us to find other ways to help and improve the model.</a:t>
            </a:r>
          </a:p>
          <a:p>
            <a:pPr marL="171450" indent="-171450">
              <a:buFontTx/>
              <a:buChar char="-"/>
            </a:pPr>
            <a:r>
              <a:rPr lang="en-GB" dirty="0"/>
              <a:t>We have given the user complete control over the data and extraction processes.</a:t>
            </a:r>
          </a:p>
          <a:p>
            <a:pPr marL="171450" indent="-171450">
              <a:buFontTx/>
              <a:buChar char="-"/>
            </a:pPr>
            <a:r>
              <a:rPr lang="en-GB" dirty="0"/>
              <a:t>The model only saves information when there is a change in value.  To prevent false predictions, we have implemented a function that compares the current prediction with the next prediction.  As we are taking 1 frame per second, in most cases there will be at least 2 frames with the same number.  By ensuring there are at least 2 frames we can reduce the number of times a false prediction is made.</a:t>
            </a:r>
          </a:p>
          <a:p>
            <a:pPr marL="457200" lvl="1" indent="0">
              <a:buFontTx/>
              <a:buNone/>
            </a:pPr>
            <a:r>
              <a:rPr lang="en-GB" dirty="0"/>
              <a:t>- This approach could be improved.  As there are times that the number may only be visible for 1 frame, these instances are ignored.</a:t>
            </a:r>
          </a:p>
        </p:txBody>
      </p:sp>
      <p:sp>
        <p:nvSpPr>
          <p:cNvPr id="4" name="Slide Number Placeholder 3"/>
          <p:cNvSpPr>
            <a:spLocks noGrp="1"/>
          </p:cNvSpPr>
          <p:nvPr>
            <p:ph type="sldNum" sz="quarter" idx="5"/>
          </p:nvPr>
        </p:nvSpPr>
        <p:spPr/>
        <p:txBody>
          <a:bodyPr/>
          <a:lstStyle/>
          <a:p>
            <a:fld id="{663CE896-57B5-4277-A99E-CD6DFF6F6276}" type="slidenum">
              <a:rPr lang="en-GB" smtClean="0"/>
              <a:t>13</a:t>
            </a:fld>
            <a:endParaRPr lang="en-GB"/>
          </a:p>
        </p:txBody>
      </p:sp>
    </p:spTree>
    <p:extLst>
      <p:ext uri="{BB962C8B-B14F-4D97-AF65-F5344CB8AC3E}">
        <p14:creationId xmlns:p14="http://schemas.microsoft.com/office/powerpoint/2010/main" val="29852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store each extracted data with a Unique ID, Timestamp, Value, Change.</a:t>
            </a:r>
          </a:p>
          <a:p>
            <a:pPr marL="171450" indent="-171450">
              <a:buFontTx/>
              <a:buChar char="-"/>
            </a:pPr>
            <a:r>
              <a:rPr lang="en-GB" dirty="0"/>
              <a:t>We link the extracted ID to a Frame (To get the frame image), Label (Health), User, and a Video.</a:t>
            </a:r>
          </a:p>
          <a:p>
            <a:pPr marL="171450" indent="-171450">
              <a:buFontTx/>
              <a:buChar char="-"/>
            </a:pPr>
            <a:r>
              <a:rPr lang="en-GB" dirty="0"/>
              <a:t>These stored values allow us to tie the data to a specific user and video file.  Only the user logged in with that ID can access the data.</a:t>
            </a:r>
          </a:p>
        </p:txBody>
      </p:sp>
      <p:sp>
        <p:nvSpPr>
          <p:cNvPr id="4" name="Slide Number Placeholder 3"/>
          <p:cNvSpPr>
            <a:spLocks noGrp="1"/>
          </p:cNvSpPr>
          <p:nvPr>
            <p:ph type="sldNum" sz="quarter" idx="5"/>
          </p:nvPr>
        </p:nvSpPr>
        <p:spPr/>
        <p:txBody>
          <a:bodyPr/>
          <a:lstStyle/>
          <a:p>
            <a:fld id="{663CE896-57B5-4277-A99E-CD6DFF6F6276}" type="slidenum">
              <a:rPr lang="en-GB" smtClean="0"/>
              <a:t>14</a:t>
            </a:fld>
            <a:endParaRPr lang="en-GB"/>
          </a:p>
        </p:txBody>
      </p:sp>
    </p:spTree>
    <p:extLst>
      <p:ext uri="{BB962C8B-B14F-4D97-AF65-F5344CB8AC3E}">
        <p14:creationId xmlns:p14="http://schemas.microsoft.com/office/powerpoint/2010/main" val="50899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 project, my group and I communicated through two types of communication, offline and online. </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15</a:t>
            </a:fld>
            <a:endParaRPr lang="en-GB"/>
          </a:p>
        </p:txBody>
      </p:sp>
    </p:spTree>
    <p:extLst>
      <p:ext uri="{BB962C8B-B14F-4D97-AF65-F5344CB8AC3E}">
        <p14:creationId xmlns:p14="http://schemas.microsoft.com/office/powerpoint/2010/main" val="2185228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offline, we would select a date between the start and end of the sprint of two weeks, find a secluded meeting room, away from distractions, and discussed about the project. During each sprint, the Scrum Master opens the conversation and then followed by the others, conversing user stories and which they assign themselves to, the target deadline for each and potential issues that might follow. This works very well as we can understand more of each other’s point clearly and also nonverbal cues and also it was more engaging for us to enter the conversation.</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when some members are not able to attend an in-person meeting, an online platform is the next best alternative.</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16</a:t>
            </a:fld>
            <a:endParaRPr lang="en-GB"/>
          </a:p>
        </p:txBody>
      </p:sp>
    </p:spTree>
    <p:extLst>
      <p:ext uri="{BB962C8B-B14F-4D97-AF65-F5344CB8AC3E}">
        <p14:creationId xmlns:p14="http://schemas.microsoft.com/office/powerpoint/2010/main" val="64302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BE6F-55E1-4D1C-877C-30C3890EF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F23D56D-8ABA-4FE9-A267-56B17F2D2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51DF27-1496-406E-8CC7-9DBC2CF756B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C0654E2B-988E-45A9-A65E-75A060AEF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1569E-F2BD-4D2C-BD46-93D53BE8CBB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60208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326E-8499-4E31-BB95-5660B075A5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4A2C9-DD9B-4255-81C6-6BAA8735E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7C2779-7866-46F2-A954-452C51DCAA9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06B7B1E8-44CC-495F-A952-C8763890CF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D3B7A-A0F6-4A4B-B8E2-03EA4000A24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69610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DE5B5-1D94-4CF7-B6FA-0AF9BE058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D8744D-F369-4CB1-BF89-8FA8BF5126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8475-1384-4269-8E28-6E8546F5A2A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AB681DC-7724-4A9C-AB7B-86B217F40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E09713-1971-44B3-B953-96689E2161B0}"/>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28980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DD89-CEBB-4CBD-A53D-7B45603615A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DC3E2E-8095-4A8A-AFF4-52E844108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A0DF7C-FBEA-4922-896A-8D509449DDF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3D3A9C5-B5F2-45D4-8C1F-609FE3D25B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B19501-7654-4DFA-BD23-6C504E6A271E}"/>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750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9965-DC40-4AC9-9C35-3B4E8DF47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5D685-B5D7-415F-AC76-93CA8DB5C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37CE5E-AC05-4396-B6E8-C908C425EB38}"/>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84FB156E-2E5A-4719-83D7-1F8C936112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8D047A-D809-463A-9E2B-30FFB5723571}"/>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0904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DAEC-19AD-401A-9F21-85CA68D582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57DB3E-FB9F-4C59-BFD3-3DBE98D858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FAE13E-6890-464A-988E-D6573B645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DDBD3E-FFAE-496E-8C20-84A4F4BABA85}"/>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49CF64-1373-4361-A591-FD3FAF3894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B7CE239-9C19-44A5-8D8A-0DBDFC8ACF4B}"/>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45213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7C16-F910-45A3-9B4F-A74D0365C70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478B69-6703-4C04-AFF4-A9FE8B56EC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ED74B-6672-4474-932C-0D21DAB8CC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B0CECF-7353-4753-8FFA-38AA79D34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A4262-E46B-4BE8-8A84-CB74069761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320AAFD-C172-4051-ADAA-D0889012B2CE}"/>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8" name="Footer Placeholder 7">
            <a:extLst>
              <a:ext uri="{FF2B5EF4-FFF2-40B4-BE49-F238E27FC236}">
                <a16:creationId xmlns:a16="http://schemas.microsoft.com/office/drawing/2014/main" id="{6A695467-19C4-498D-8490-C8F0682F86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37832C-BB49-4DE8-8CF9-926FB0F4249C}"/>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48369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A8A1-52E8-4B74-AD6E-4331DF1D2E5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757A40-385D-42B8-A949-991FEAFC081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4" name="Footer Placeholder 3">
            <a:extLst>
              <a:ext uri="{FF2B5EF4-FFF2-40B4-BE49-F238E27FC236}">
                <a16:creationId xmlns:a16="http://schemas.microsoft.com/office/drawing/2014/main" id="{C256DCC0-2728-4DAA-8266-B57D36F402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6F05F2-8E27-4BD9-9A1F-0872684D7773}"/>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89477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1ACD5-8EA6-4145-99B5-0F8C0C54693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3" name="Footer Placeholder 2">
            <a:extLst>
              <a:ext uri="{FF2B5EF4-FFF2-40B4-BE49-F238E27FC236}">
                <a16:creationId xmlns:a16="http://schemas.microsoft.com/office/drawing/2014/main" id="{B251A342-8824-4C7C-99D3-878D24CF30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DF840F-FB73-422A-B7B9-F7E15CF3EEC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4144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EA77-FB3B-4492-AD46-78B40D59D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7D5D45-854B-4496-883C-75E3B6173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8C1F60-0C6D-42E1-84C8-7F436F22D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C65F0-E509-4117-A3FD-C3097E4EA96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B2D08D-4C2A-47D8-928C-9423D30F05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B9B0A6-940C-4560-ABF1-779D813643D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76432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5AE-3FD4-4A9A-BA9D-826FC301F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E34F791-3E50-4A55-8906-2F7808793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A563B2-BC56-461C-A5B8-DE2E58E80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70865-104A-4FD5-A78D-867E53E2DBE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10A5E6DD-6E84-4283-859C-1670497D4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8A69F-1535-45E4-B782-37C59FFEDB36}"/>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425819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A97-C499-4A6D-B9F2-35D87F091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B4D56-36FF-4F72-BCC1-86D27267E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89EA3-00DF-4C91-9843-FB37CE2B9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D13F02AB-7212-44D9-882F-9317036BE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A40F53D-683E-427A-9E66-4FDC2A461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96501-32D1-4683-8085-EC7812926739}" type="slidenum">
              <a:rPr lang="en-GB" smtClean="0"/>
              <a:t>‹#›</a:t>
            </a:fld>
            <a:endParaRPr lang="en-GB"/>
          </a:p>
        </p:txBody>
      </p:sp>
    </p:spTree>
    <p:extLst>
      <p:ext uri="{BB962C8B-B14F-4D97-AF65-F5344CB8AC3E}">
        <p14:creationId xmlns:p14="http://schemas.microsoft.com/office/powerpoint/2010/main" val="1268305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A37-BB12-4118-A162-C84DF347C168}"/>
              </a:ext>
            </a:extLst>
          </p:cNvPr>
          <p:cNvSpPr>
            <a:spLocks noGrp="1"/>
          </p:cNvSpPr>
          <p:nvPr>
            <p:ph type="ctrTitle"/>
          </p:nvPr>
        </p:nvSpPr>
        <p:spPr/>
        <p:txBody>
          <a:bodyPr/>
          <a:lstStyle/>
          <a:p>
            <a:r>
              <a:rPr lang="en-GB" dirty="0"/>
              <a:t>Overview of the purpose of the project.</a:t>
            </a:r>
          </a:p>
        </p:txBody>
      </p:sp>
      <p:sp>
        <p:nvSpPr>
          <p:cNvPr id="3" name="Subtitle 2">
            <a:extLst>
              <a:ext uri="{FF2B5EF4-FFF2-40B4-BE49-F238E27FC236}">
                <a16:creationId xmlns:a16="http://schemas.microsoft.com/office/drawing/2014/main" id="{E34F7521-B4B1-4136-84E3-1FDC7DF7F9A6}"/>
              </a:ext>
            </a:extLst>
          </p:cNvPr>
          <p:cNvSpPr>
            <a:spLocks noGrp="1"/>
          </p:cNvSpPr>
          <p:nvPr>
            <p:ph type="subTitle" idx="1"/>
          </p:nvPr>
        </p:nvSpPr>
        <p:spPr/>
        <p:txBody>
          <a:bodyPr/>
          <a:lstStyle/>
          <a:p>
            <a:r>
              <a:rPr lang="en-GB" dirty="0"/>
              <a:t>Imran Lawal</a:t>
            </a:r>
          </a:p>
          <a:p>
            <a:r>
              <a:rPr lang="en-GB" dirty="0"/>
              <a:t>Group 10</a:t>
            </a:r>
          </a:p>
        </p:txBody>
      </p:sp>
    </p:spTree>
    <p:extLst>
      <p:ext uri="{BB962C8B-B14F-4D97-AF65-F5344CB8AC3E}">
        <p14:creationId xmlns:p14="http://schemas.microsoft.com/office/powerpoint/2010/main" val="1168791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5" name="Content Placeholder 4">
            <a:extLst>
              <a:ext uri="{FF2B5EF4-FFF2-40B4-BE49-F238E27FC236}">
                <a16:creationId xmlns:a16="http://schemas.microsoft.com/office/drawing/2014/main" id="{0F1165DB-0F3A-45B2-9CEC-38A22C3EC922}"/>
              </a:ext>
            </a:extLst>
          </p:cNvPr>
          <p:cNvPicPr>
            <a:picLocks noGrp="1" noChangeAspect="1"/>
          </p:cNvPicPr>
          <p:nvPr>
            <p:ph idx="1"/>
          </p:nvPr>
        </p:nvPicPr>
        <p:blipFill>
          <a:blip r:embed="rId3"/>
          <a:stretch>
            <a:fillRect/>
          </a:stretch>
        </p:blipFill>
        <p:spPr>
          <a:xfrm>
            <a:off x="1152794" y="1835251"/>
            <a:ext cx="6015694" cy="3580559"/>
          </a:xfrm>
        </p:spPr>
      </p:pic>
      <p:sp>
        <p:nvSpPr>
          <p:cNvPr id="10" name="TextBox 9">
            <a:extLst>
              <a:ext uri="{FF2B5EF4-FFF2-40B4-BE49-F238E27FC236}">
                <a16:creationId xmlns:a16="http://schemas.microsoft.com/office/drawing/2014/main" id="{EE554DAA-A959-47F1-9526-30C0D5011538}"/>
              </a:ext>
            </a:extLst>
          </p:cNvPr>
          <p:cNvSpPr txBox="1"/>
          <p:nvPr/>
        </p:nvSpPr>
        <p:spPr>
          <a:xfrm>
            <a:off x="389623" y="2690336"/>
            <a:ext cx="5397058"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Training a TensorFlow model using a custom Dataset.</a:t>
            </a:r>
          </a:p>
          <a:p>
            <a:pPr marL="742950" lvl="1" indent="-285750">
              <a:buFont typeface="Arial" panose="020B0604020202020204" pitchFamily="34" charset="0"/>
              <a:buChar char="•"/>
            </a:pPr>
            <a:r>
              <a:rPr lang="en-GB" dirty="0"/>
              <a:t>We have 1000&gt; images to use.</a:t>
            </a:r>
          </a:p>
          <a:p>
            <a:pPr marL="742950" lvl="1" indent="-285750">
              <a:buFont typeface="Arial" panose="020B0604020202020204" pitchFamily="34" charset="0"/>
              <a:buChar char="•"/>
            </a:pPr>
            <a:r>
              <a:rPr lang="en-GB" dirty="0"/>
              <a:t>800&gt; are used to train the model</a:t>
            </a:r>
          </a:p>
          <a:p>
            <a:pPr marL="742950" lvl="1" indent="-285750">
              <a:buFont typeface="Arial" panose="020B0604020202020204" pitchFamily="34" charset="0"/>
              <a:buChar char="•"/>
            </a:pPr>
            <a:r>
              <a:rPr lang="en-GB" dirty="0"/>
              <a:t>200 are used to validate the training.</a:t>
            </a:r>
          </a:p>
          <a:p>
            <a:pPr marL="742950" lvl="1" indent="-285750">
              <a:buFont typeface="Arial" panose="020B0604020202020204" pitchFamily="34" charset="0"/>
              <a:buChar char="•"/>
            </a:pPr>
            <a:r>
              <a:rPr lang="en-GB" dirty="0"/>
              <a:t>We use 20 iterations to train.</a:t>
            </a:r>
          </a:p>
        </p:txBody>
      </p:sp>
    </p:spTree>
    <p:extLst>
      <p:ext uri="{BB962C8B-B14F-4D97-AF65-F5344CB8AC3E}">
        <p14:creationId xmlns:p14="http://schemas.microsoft.com/office/powerpoint/2010/main" val="10984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accel="50000" decel="50000" fill="hold" nodeType="withEffect">
                                  <p:stCondLst>
                                    <p:cond delay="0"/>
                                  </p:stCondLst>
                                  <p:childTnLst>
                                    <p:animMotion origin="layout" path="M 0.02122 -0.00162 L 0.38411 0.00301 " pathEditMode="relative" rAng="0" ptsTypes="AA">
                                      <p:cBhvr>
                                        <p:cTn id="9" dur="2000" fill="hold"/>
                                        <p:tgtEl>
                                          <p:spTgt spid="5"/>
                                        </p:tgtEl>
                                        <p:attrNameLst>
                                          <p:attrName>ppt_x</p:attrName>
                                          <p:attrName>ppt_y</p:attrName>
                                        </p:attrNameLst>
                                      </p:cBhvr>
                                      <p:rCtr x="18138" y="231"/>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7" name="Picture 6">
            <a:extLst>
              <a:ext uri="{FF2B5EF4-FFF2-40B4-BE49-F238E27FC236}">
                <a16:creationId xmlns:a16="http://schemas.microsoft.com/office/drawing/2014/main" id="{99F224B7-0B43-4402-8134-E4719E3749B3}"/>
              </a:ext>
            </a:extLst>
          </p:cNvPr>
          <p:cNvPicPr>
            <a:picLocks noChangeAspect="1"/>
          </p:cNvPicPr>
          <p:nvPr/>
        </p:nvPicPr>
        <p:blipFill>
          <a:blip r:embed="rId3"/>
          <a:stretch>
            <a:fillRect/>
          </a:stretch>
        </p:blipFill>
        <p:spPr>
          <a:xfrm>
            <a:off x="6504169" y="1442190"/>
            <a:ext cx="5298208" cy="5260896"/>
          </a:xfrm>
          <a:prstGeom prst="rect">
            <a:avLst/>
          </a:prstGeom>
        </p:spPr>
      </p:pic>
      <p:sp>
        <p:nvSpPr>
          <p:cNvPr id="11" name="TextBox 10">
            <a:extLst>
              <a:ext uri="{FF2B5EF4-FFF2-40B4-BE49-F238E27FC236}">
                <a16:creationId xmlns:a16="http://schemas.microsoft.com/office/drawing/2014/main" id="{B0ED20E5-F981-4326-839F-42BF1C66A4C9}"/>
              </a:ext>
            </a:extLst>
          </p:cNvPr>
          <p:cNvSpPr txBox="1"/>
          <p:nvPr/>
        </p:nvSpPr>
        <p:spPr>
          <a:xfrm>
            <a:off x="6611746" y="1327269"/>
            <a:ext cx="539705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Verification of Accuracy</a:t>
            </a:r>
          </a:p>
          <a:p>
            <a:pPr marL="742950" lvl="1" indent="-285750">
              <a:buFont typeface="Arial" panose="020B0604020202020204" pitchFamily="34" charset="0"/>
              <a:buChar char="•"/>
            </a:pPr>
            <a:r>
              <a:rPr lang="en-GB" dirty="0"/>
              <a:t>Images are converted to Grayscale.</a:t>
            </a:r>
          </a:p>
          <a:p>
            <a:pPr marL="742950" lvl="1" indent="-285750">
              <a:buFont typeface="Arial" panose="020B0604020202020204" pitchFamily="34" charset="0"/>
              <a:buChar char="•"/>
            </a:pPr>
            <a:r>
              <a:rPr lang="en-GB" dirty="0"/>
              <a:t>We are presented with 9 examples to visually check accuracy</a:t>
            </a:r>
          </a:p>
        </p:txBody>
      </p:sp>
      <p:pic>
        <p:nvPicPr>
          <p:cNvPr id="13" name="Picture 12">
            <a:extLst>
              <a:ext uri="{FF2B5EF4-FFF2-40B4-BE49-F238E27FC236}">
                <a16:creationId xmlns:a16="http://schemas.microsoft.com/office/drawing/2014/main" id="{58151D2B-C91C-4E73-B56A-A75C8A27BEF6}"/>
              </a:ext>
            </a:extLst>
          </p:cNvPr>
          <p:cNvPicPr>
            <a:picLocks noChangeAspect="1"/>
          </p:cNvPicPr>
          <p:nvPr/>
        </p:nvPicPr>
        <p:blipFill>
          <a:blip r:embed="rId4"/>
          <a:stretch>
            <a:fillRect/>
          </a:stretch>
        </p:blipFill>
        <p:spPr>
          <a:xfrm>
            <a:off x="2897422" y="2767753"/>
            <a:ext cx="4099221" cy="4050254"/>
          </a:xfrm>
          <a:prstGeom prst="rect">
            <a:avLst/>
          </a:prstGeom>
        </p:spPr>
      </p:pic>
    </p:spTree>
    <p:extLst>
      <p:ext uri="{BB962C8B-B14F-4D97-AF65-F5344CB8AC3E}">
        <p14:creationId xmlns:p14="http://schemas.microsoft.com/office/powerpoint/2010/main" val="386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accel="50000" decel="50000" fill="hold" nodeType="withEffect">
                                  <p:stCondLst>
                                    <p:cond delay="0"/>
                                  </p:stCondLst>
                                  <p:childTnLst>
                                    <p:animMotion origin="layout" path="M -0.23164 1.11022E-16 L -0.48164 1.11022E-16 " pathEditMode="relative" rAng="0" ptsTypes="AA">
                                      <p:cBhvr>
                                        <p:cTn id="9" dur="2000" fill="hold"/>
                                        <p:tgtEl>
                                          <p:spTgt spid="7"/>
                                        </p:tgtEl>
                                        <p:attrNameLst>
                                          <p:attrName>ppt_x</p:attrName>
                                          <p:attrName>ppt_y</p:attrName>
                                        </p:attrNameLst>
                                      </p:cBhvr>
                                      <p:rCtr x="-12500" y="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3" presetClass="path" presetSubtype="0" accel="50000" decel="50000" fill="hold" nodeType="withEffect">
                                  <p:stCondLst>
                                    <p:cond delay="0"/>
                                  </p:stCondLst>
                                  <p:childTnLst>
                                    <p:animMotion origin="layout" path="M 0.11784 0.2551 L 0.24245 0.2551 C 0.29831 0.2551 0.36719 0.1882 0.36719 0.13403 L 0.36719 0.0132 " pathEditMode="relative" rAng="0" ptsTypes="AAAA">
                                      <p:cBhvr>
                                        <p:cTn id="18" dur="2000" fill="hold"/>
                                        <p:tgtEl>
                                          <p:spTgt spid="13"/>
                                        </p:tgtEl>
                                        <p:attrNameLst>
                                          <p:attrName>ppt_x</p:attrName>
                                          <p:attrName>ppt_y</p:attrName>
                                        </p:attrNameLst>
                                      </p:cBhvr>
                                      <p:rCtr x="12461" y="-1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BFE6-D9B2-40C1-A585-829F9458DDB6}"/>
              </a:ext>
            </a:extLst>
          </p:cNvPr>
          <p:cNvSpPr>
            <a:spLocks noGrp="1"/>
          </p:cNvSpPr>
          <p:nvPr>
            <p:ph type="title"/>
          </p:nvPr>
        </p:nvSpPr>
        <p:spPr/>
        <p:txBody>
          <a:bodyPr/>
          <a:lstStyle/>
          <a:p>
            <a:r>
              <a:rPr lang="en-GB" dirty="0"/>
              <a:t>Model Testing</a:t>
            </a:r>
          </a:p>
        </p:txBody>
      </p:sp>
      <p:pic>
        <p:nvPicPr>
          <p:cNvPr id="1026" name="Picture 2">
            <a:extLst>
              <a:ext uri="{FF2B5EF4-FFF2-40B4-BE49-F238E27FC236}">
                <a16:creationId xmlns:a16="http://schemas.microsoft.com/office/drawing/2014/main" id="{C390D6A4-4CCF-457C-A10A-65445E9D848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1470" r="39527"/>
          <a:stretch/>
        </p:blipFill>
        <p:spPr bwMode="auto">
          <a:xfrm rot="5400000">
            <a:off x="5530154" y="2811629"/>
            <a:ext cx="22629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91A255-3023-4B34-9F50-9DCEB72AB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406" y="2034678"/>
            <a:ext cx="6910894" cy="1283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0E580B-A397-4EE2-AFF6-1E055D4E439F}"/>
              </a:ext>
            </a:extLst>
          </p:cNvPr>
          <p:cNvSpPr txBox="1"/>
          <p:nvPr/>
        </p:nvSpPr>
        <p:spPr>
          <a:xfrm>
            <a:off x="634700" y="2034678"/>
            <a:ext cx="3851239" cy="2862322"/>
          </a:xfrm>
          <a:prstGeom prst="rect">
            <a:avLst/>
          </a:prstGeom>
          <a:noFill/>
        </p:spPr>
        <p:txBody>
          <a:bodyPr wrap="square" rtlCol="0">
            <a:spAutoFit/>
          </a:bodyPr>
          <a:lstStyle/>
          <a:p>
            <a:pPr marL="285750" indent="-285750">
              <a:buFont typeface="Arial" panose="020B0604020202020204" pitchFamily="34" charset="0"/>
              <a:buChar char="•"/>
            </a:pPr>
            <a:r>
              <a:rPr lang="en-GB" dirty="0"/>
              <a:t>Model Testing took on many forms.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tested various image examples to find what worked best.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attempted to split double digits to predict on one digit only but found accurately extracting digits unpredictable.</a:t>
            </a:r>
          </a:p>
          <a:p>
            <a:pPr marL="742950" lvl="1"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1F88C8F2-5A4A-4EDE-8597-10CD98B651A5}"/>
              </a:ext>
            </a:extLst>
          </p:cNvPr>
          <p:cNvSpPr txBox="1"/>
          <p:nvPr/>
        </p:nvSpPr>
        <p:spPr>
          <a:xfrm>
            <a:off x="9110547" y="3429000"/>
            <a:ext cx="224325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The model is able to tell us how confident it is about a prediction.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helped us determine bugs with the model when it would predict a wrong number.</a:t>
            </a:r>
          </a:p>
        </p:txBody>
      </p:sp>
    </p:spTree>
    <p:extLst>
      <p:ext uri="{BB962C8B-B14F-4D97-AF65-F5344CB8AC3E}">
        <p14:creationId xmlns:p14="http://schemas.microsoft.com/office/powerpoint/2010/main" val="32127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CB4-E7C3-4C50-BEAA-E395CF7CD6B9}"/>
              </a:ext>
            </a:extLst>
          </p:cNvPr>
          <p:cNvSpPr>
            <a:spLocks noGrp="1"/>
          </p:cNvSpPr>
          <p:nvPr>
            <p:ph type="title"/>
          </p:nvPr>
        </p:nvSpPr>
        <p:spPr/>
        <p:txBody>
          <a:bodyPr/>
          <a:lstStyle/>
          <a:p>
            <a:r>
              <a:rPr lang="en-GB" dirty="0"/>
              <a:t>Implementation and Improvements</a:t>
            </a:r>
          </a:p>
        </p:txBody>
      </p:sp>
      <p:pic>
        <p:nvPicPr>
          <p:cNvPr id="5" name="Content Placeholder 4">
            <a:extLst>
              <a:ext uri="{FF2B5EF4-FFF2-40B4-BE49-F238E27FC236}">
                <a16:creationId xmlns:a16="http://schemas.microsoft.com/office/drawing/2014/main" id="{94913F4C-6169-444E-B237-41A1F530FA6E}"/>
              </a:ext>
            </a:extLst>
          </p:cNvPr>
          <p:cNvPicPr>
            <a:picLocks noGrp="1" noChangeAspect="1"/>
          </p:cNvPicPr>
          <p:nvPr>
            <p:ph idx="1"/>
          </p:nvPr>
        </p:nvPicPr>
        <p:blipFill>
          <a:blip r:embed="rId3"/>
          <a:stretch>
            <a:fillRect/>
          </a:stretch>
        </p:blipFill>
        <p:spPr>
          <a:xfrm>
            <a:off x="8372147" y="1618649"/>
            <a:ext cx="3305039" cy="3488653"/>
          </a:xfrm>
        </p:spPr>
      </p:pic>
      <p:pic>
        <p:nvPicPr>
          <p:cNvPr id="9" name="Picture 8">
            <a:extLst>
              <a:ext uri="{FF2B5EF4-FFF2-40B4-BE49-F238E27FC236}">
                <a16:creationId xmlns:a16="http://schemas.microsoft.com/office/drawing/2014/main" id="{380024A6-A8BD-4ACD-8592-7E8793DC2995}"/>
              </a:ext>
            </a:extLst>
          </p:cNvPr>
          <p:cNvPicPr>
            <a:picLocks noChangeAspect="1"/>
          </p:cNvPicPr>
          <p:nvPr/>
        </p:nvPicPr>
        <p:blipFill>
          <a:blip r:embed="rId4"/>
          <a:stretch>
            <a:fillRect/>
          </a:stretch>
        </p:blipFill>
        <p:spPr>
          <a:xfrm>
            <a:off x="659304" y="3206420"/>
            <a:ext cx="5001323" cy="3077005"/>
          </a:xfrm>
          <a:prstGeom prst="rect">
            <a:avLst/>
          </a:prstGeom>
        </p:spPr>
      </p:pic>
      <p:sp>
        <p:nvSpPr>
          <p:cNvPr id="11" name="TextBox 10">
            <a:extLst>
              <a:ext uri="{FF2B5EF4-FFF2-40B4-BE49-F238E27FC236}">
                <a16:creationId xmlns:a16="http://schemas.microsoft.com/office/drawing/2014/main" id="{10E85004-5DA5-4339-8707-B75989318998}"/>
              </a:ext>
            </a:extLst>
          </p:cNvPr>
          <p:cNvSpPr txBox="1"/>
          <p:nvPr/>
        </p:nvSpPr>
        <p:spPr>
          <a:xfrm>
            <a:off x="7214840" y="5742878"/>
            <a:ext cx="4861932" cy="923330"/>
          </a:xfrm>
          <a:prstGeom prst="rect">
            <a:avLst/>
          </a:prstGeom>
          <a:noFill/>
        </p:spPr>
        <p:txBody>
          <a:bodyPr wrap="square" rtlCol="0">
            <a:spAutoFit/>
          </a:bodyPr>
          <a:lstStyle/>
          <a:p>
            <a:pPr marL="285750" indent="-285750">
              <a:buFont typeface="Arial" panose="020B0604020202020204" pitchFamily="34" charset="0"/>
              <a:buChar char="•"/>
            </a:pPr>
            <a:r>
              <a:rPr lang="en-GB" dirty="0"/>
              <a:t>Functions used to prevent false predictions.</a:t>
            </a:r>
          </a:p>
          <a:p>
            <a:pPr marL="285750" indent="-285750">
              <a:buFont typeface="Arial" panose="020B0604020202020204" pitchFamily="34" charset="0"/>
              <a:buChar char="•"/>
            </a:pPr>
            <a:r>
              <a:rPr lang="en-GB" dirty="0"/>
              <a:t>By comparing predictions we can eliminate wild guesses by the model.</a:t>
            </a:r>
          </a:p>
        </p:txBody>
      </p:sp>
      <p:sp>
        <p:nvSpPr>
          <p:cNvPr id="12" name="TextBox 11">
            <a:extLst>
              <a:ext uri="{FF2B5EF4-FFF2-40B4-BE49-F238E27FC236}">
                <a16:creationId xmlns:a16="http://schemas.microsoft.com/office/drawing/2014/main" id="{6C23819A-932D-4C67-AD26-415761982D20}"/>
              </a:ext>
            </a:extLst>
          </p:cNvPr>
          <p:cNvSpPr txBox="1"/>
          <p:nvPr/>
        </p:nvSpPr>
        <p:spPr>
          <a:xfrm>
            <a:off x="514814" y="2242301"/>
            <a:ext cx="7582589" cy="646331"/>
          </a:xfrm>
          <a:prstGeom prst="rect">
            <a:avLst/>
          </a:prstGeom>
          <a:noFill/>
        </p:spPr>
        <p:txBody>
          <a:bodyPr wrap="none" rtlCol="0">
            <a:spAutoFit/>
          </a:bodyPr>
          <a:lstStyle/>
          <a:p>
            <a:pPr marL="285750" indent="-285750">
              <a:buFont typeface="Arial" panose="020B0604020202020204" pitchFamily="34" charset="0"/>
              <a:buChar char="•"/>
            </a:pPr>
            <a:r>
              <a:rPr lang="en-GB" dirty="0"/>
              <a:t>The user has total control of the data and can export any data requested.</a:t>
            </a:r>
          </a:p>
          <a:p>
            <a:pPr marL="285750" indent="-285750">
              <a:buFont typeface="Arial" panose="020B0604020202020204" pitchFamily="34" charset="0"/>
              <a:buChar char="•"/>
            </a:pPr>
            <a:r>
              <a:rPr lang="en-GB" dirty="0"/>
              <a:t>By displaying the frame, the user can visually ensure accuracy of predictions.</a:t>
            </a:r>
          </a:p>
        </p:txBody>
      </p:sp>
    </p:spTree>
    <p:extLst>
      <p:ext uri="{BB962C8B-B14F-4D97-AF65-F5344CB8AC3E}">
        <p14:creationId xmlns:p14="http://schemas.microsoft.com/office/powerpoint/2010/main" val="299867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BD3F-301A-4EB5-9994-AAE87B0589EB}"/>
              </a:ext>
            </a:extLst>
          </p:cNvPr>
          <p:cNvSpPr>
            <a:spLocks noGrp="1"/>
          </p:cNvSpPr>
          <p:nvPr>
            <p:ph type="title"/>
          </p:nvPr>
        </p:nvSpPr>
        <p:spPr/>
        <p:txBody>
          <a:bodyPr/>
          <a:lstStyle/>
          <a:p>
            <a:r>
              <a:rPr lang="en-GB" dirty="0"/>
              <a:t>Data Storage</a:t>
            </a:r>
          </a:p>
        </p:txBody>
      </p:sp>
      <p:pic>
        <p:nvPicPr>
          <p:cNvPr id="5" name="Content Placeholder 4">
            <a:extLst>
              <a:ext uri="{FF2B5EF4-FFF2-40B4-BE49-F238E27FC236}">
                <a16:creationId xmlns:a16="http://schemas.microsoft.com/office/drawing/2014/main" id="{B24CDFB2-A40E-4DCC-A5B7-022E3594EDD6}"/>
              </a:ext>
            </a:extLst>
          </p:cNvPr>
          <p:cNvPicPr>
            <a:picLocks noGrp="1" noChangeAspect="1"/>
          </p:cNvPicPr>
          <p:nvPr>
            <p:ph idx="1"/>
          </p:nvPr>
        </p:nvPicPr>
        <p:blipFill>
          <a:blip r:embed="rId3"/>
          <a:stretch>
            <a:fillRect/>
          </a:stretch>
        </p:blipFill>
        <p:spPr>
          <a:xfrm>
            <a:off x="2799890" y="2859624"/>
            <a:ext cx="6592220" cy="1810003"/>
          </a:xfrm>
        </p:spPr>
      </p:pic>
      <p:sp>
        <p:nvSpPr>
          <p:cNvPr id="6" name="TextBox 5">
            <a:extLst>
              <a:ext uri="{FF2B5EF4-FFF2-40B4-BE49-F238E27FC236}">
                <a16:creationId xmlns:a16="http://schemas.microsoft.com/office/drawing/2014/main" id="{D32FB3CB-78B9-4797-9A75-13BAA167BFCE}"/>
              </a:ext>
            </a:extLst>
          </p:cNvPr>
          <p:cNvSpPr txBox="1"/>
          <p:nvPr/>
        </p:nvSpPr>
        <p:spPr>
          <a:xfrm>
            <a:off x="1242852" y="2081502"/>
            <a:ext cx="1608004" cy="369332"/>
          </a:xfrm>
          <a:prstGeom prst="rect">
            <a:avLst/>
          </a:prstGeom>
          <a:noFill/>
        </p:spPr>
        <p:txBody>
          <a:bodyPr wrap="none" rtlCol="0">
            <a:spAutoFit/>
          </a:bodyPr>
          <a:lstStyle/>
          <a:p>
            <a:r>
              <a:rPr lang="en-GB" dirty="0"/>
              <a:t>Unique Data ID</a:t>
            </a:r>
          </a:p>
        </p:txBody>
      </p:sp>
      <p:cxnSp>
        <p:nvCxnSpPr>
          <p:cNvPr id="10" name="Straight Arrow Connector 9">
            <a:extLst>
              <a:ext uri="{FF2B5EF4-FFF2-40B4-BE49-F238E27FC236}">
                <a16:creationId xmlns:a16="http://schemas.microsoft.com/office/drawing/2014/main" id="{BEFCA16C-EBCC-45CE-8BB6-55CD426FB376}"/>
              </a:ext>
            </a:extLst>
          </p:cNvPr>
          <p:cNvCxnSpPr>
            <a:stCxn id="6" idx="2"/>
          </p:cNvCxnSpPr>
          <p:nvPr/>
        </p:nvCxnSpPr>
        <p:spPr>
          <a:xfrm>
            <a:off x="2046854" y="2450834"/>
            <a:ext cx="1008318" cy="486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3B8C2-C392-44EB-BF6B-0A1BBF9F2904}"/>
              </a:ext>
            </a:extLst>
          </p:cNvPr>
          <p:cNvSpPr txBox="1"/>
          <p:nvPr/>
        </p:nvSpPr>
        <p:spPr>
          <a:xfrm>
            <a:off x="2938737" y="1844769"/>
            <a:ext cx="1608004" cy="646331"/>
          </a:xfrm>
          <a:prstGeom prst="rect">
            <a:avLst/>
          </a:prstGeom>
          <a:noFill/>
        </p:spPr>
        <p:txBody>
          <a:bodyPr wrap="square" rtlCol="0">
            <a:spAutoFit/>
          </a:bodyPr>
          <a:lstStyle/>
          <a:p>
            <a:pPr algn="ctr"/>
            <a:r>
              <a:rPr lang="en-GB" dirty="0"/>
              <a:t>Frame Timestamp</a:t>
            </a:r>
          </a:p>
        </p:txBody>
      </p:sp>
      <p:cxnSp>
        <p:nvCxnSpPr>
          <p:cNvPr id="12" name="Straight Arrow Connector 11">
            <a:extLst>
              <a:ext uri="{FF2B5EF4-FFF2-40B4-BE49-F238E27FC236}">
                <a16:creationId xmlns:a16="http://schemas.microsoft.com/office/drawing/2014/main" id="{E0F38D8A-7FCF-4648-9097-CCE10A9AE013}"/>
              </a:ext>
            </a:extLst>
          </p:cNvPr>
          <p:cNvCxnSpPr>
            <a:cxnSpLocks/>
            <a:stCxn id="11" idx="2"/>
          </p:cNvCxnSpPr>
          <p:nvPr/>
        </p:nvCxnSpPr>
        <p:spPr>
          <a:xfrm>
            <a:off x="3742739" y="2491100"/>
            <a:ext cx="0" cy="36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8001EC-ACF5-4D22-B5B2-1962A9F779BE}"/>
              </a:ext>
            </a:extLst>
          </p:cNvPr>
          <p:cNvSpPr txBox="1"/>
          <p:nvPr/>
        </p:nvSpPr>
        <p:spPr>
          <a:xfrm>
            <a:off x="2850856" y="5078417"/>
            <a:ext cx="1608004" cy="646331"/>
          </a:xfrm>
          <a:prstGeom prst="rect">
            <a:avLst/>
          </a:prstGeom>
          <a:noFill/>
        </p:spPr>
        <p:txBody>
          <a:bodyPr wrap="square" rtlCol="0">
            <a:spAutoFit/>
          </a:bodyPr>
          <a:lstStyle/>
          <a:p>
            <a:pPr algn="ctr"/>
            <a:r>
              <a:rPr lang="en-GB" dirty="0"/>
              <a:t>Predicted Data Value</a:t>
            </a:r>
          </a:p>
        </p:txBody>
      </p:sp>
      <p:cxnSp>
        <p:nvCxnSpPr>
          <p:cNvPr id="16" name="Straight Arrow Connector 15">
            <a:extLst>
              <a:ext uri="{FF2B5EF4-FFF2-40B4-BE49-F238E27FC236}">
                <a16:creationId xmlns:a16="http://schemas.microsoft.com/office/drawing/2014/main" id="{5BF4DECB-11CE-40D7-936E-BA81C7EE1EFC}"/>
              </a:ext>
            </a:extLst>
          </p:cNvPr>
          <p:cNvCxnSpPr>
            <a:cxnSpLocks/>
            <a:stCxn id="15" idx="0"/>
          </p:cNvCxnSpPr>
          <p:nvPr/>
        </p:nvCxnSpPr>
        <p:spPr>
          <a:xfrm flipV="1">
            <a:off x="3654858" y="4265228"/>
            <a:ext cx="454563" cy="81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FC6B7F3-3DB1-46D5-8B0E-E63BCDD6A24A}"/>
              </a:ext>
            </a:extLst>
          </p:cNvPr>
          <p:cNvSpPr txBox="1"/>
          <p:nvPr/>
        </p:nvSpPr>
        <p:spPr>
          <a:xfrm>
            <a:off x="4768459" y="5078417"/>
            <a:ext cx="1608004" cy="646331"/>
          </a:xfrm>
          <a:prstGeom prst="rect">
            <a:avLst/>
          </a:prstGeom>
          <a:noFill/>
        </p:spPr>
        <p:txBody>
          <a:bodyPr wrap="square" rtlCol="0">
            <a:spAutoFit/>
          </a:bodyPr>
          <a:lstStyle/>
          <a:p>
            <a:pPr algn="ctr"/>
            <a:r>
              <a:rPr lang="en-GB" dirty="0"/>
              <a:t>Change in Value</a:t>
            </a:r>
          </a:p>
        </p:txBody>
      </p:sp>
      <p:cxnSp>
        <p:nvCxnSpPr>
          <p:cNvPr id="23" name="Straight Arrow Connector 22">
            <a:extLst>
              <a:ext uri="{FF2B5EF4-FFF2-40B4-BE49-F238E27FC236}">
                <a16:creationId xmlns:a16="http://schemas.microsoft.com/office/drawing/2014/main" id="{AEDFBBE8-69D7-4618-A206-C34FCE738A91}"/>
              </a:ext>
            </a:extLst>
          </p:cNvPr>
          <p:cNvCxnSpPr>
            <a:cxnSpLocks/>
            <a:stCxn id="22" idx="0"/>
          </p:cNvCxnSpPr>
          <p:nvPr/>
        </p:nvCxnSpPr>
        <p:spPr>
          <a:xfrm flipH="1" flipV="1">
            <a:off x="4535535"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6DC96DD-1BC3-4B54-9CA4-76861FAF6E66}"/>
              </a:ext>
            </a:extLst>
          </p:cNvPr>
          <p:cNvSpPr txBox="1"/>
          <p:nvPr/>
        </p:nvSpPr>
        <p:spPr>
          <a:xfrm>
            <a:off x="4330875" y="1856908"/>
            <a:ext cx="1608004" cy="646331"/>
          </a:xfrm>
          <a:prstGeom prst="rect">
            <a:avLst/>
          </a:prstGeom>
          <a:noFill/>
        </p:spPr>
        <p:txBody>
          <a:bodyPr wrap="square" rtlCol="0">
            <a:spAutoFit/>
          </a:bodyPr>
          <a:lstStyle/>
          <a:p>
            <a:pPr algn="ctr"/>
            <a:r>
              <a:rPr lang="en-GB" dirty="0"/>
              <a:t>Frame Foreign Key</a:t>
            </a:r>
          </a:p>
        </p:txBody>
      </p:sp>
      <p:cxnSp>
        <p:nvCxnSpPr>
          <p:cNvPr id="28" name="Straight Arrow Connector 27">
            <a:extLst>
              <a:ext uri="{FF2B5EF4-FFF2-40B4-BE49-F238E27FC236}">
                <a16:creationId xmlns:a16="http://schemas.microsoft.com/office/drawing/2014/main" id="{BB3B4DB5-25C7-49D8-BBD6-FC6445695953}"/>
              </a:ext>
            </a:extLst>
          </p:cNvPr>
          <p:cNvCxnSpPr>
            <a:cxnSpLocks/>
            <a:stCxn id="27" idx="2"/>
          </p:cNvCxnSpPr>
          <p:nvPr/>
        </p:nvCxnSpPr>
        <p:spPr>
          <a:xfrm>
            <a:off x="5134877" y="2503239"/>
            <a:ext cx="333515" cy="35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98FD06-02F2-492C-8835-5035E54ED194}"/>
              </a:ext>
            </a:extLst>
          </p:cNvPr>
          <p:cNvSpPr txBox="1"/>
          <p:nvPr/>
        </p:nvSpPr>
        <p:spPr>
          <a:xfrm>
            <a:off x="5922109" y="1901273"/>
            <a:ext cx="1608004" cy="646331"/>
          </a:xfrm>
          <a:prstGeom prst="rect">
            <a:avLst/>
          </a:prstGeom>
          <a:noFill/>
        </p:spPr>
        <p:txBody>
          <a:bodyPr wrap="square" rtlCol="0">
            <a:spAutoFit/>
          </a:bodyPr>
          <a:lstStyle/>
          <a:p>
            <a:pPr algn="ctr"/>
            <a:r>
              <a:rPr lang="en-GB" dirty="0"/>
              <a:t>Stored Label FK</a:t>
            </a:r>
          </a:p>
        </p:txBody>
      </p:sp>
      <p:cxnSp>
        <p:nvCxnSpPr>
          <p:cNvPr id="32" name="Straight Arrow Connector 31">
            <a:extLst>
              <a:ext uri="{FF2B5EF4-FFF2-40B4-BE49-F238E27FC236}">
                <a16:creationId xmlns:a16="http://schemas.microsoft.com/office/drawing/2014/main" id="{3F52469B-9DC9-425A-906D-E74392D5E3C6}"/>
              </a:ext>
            </a:extLst>
          </p:cNvPr>
          <p:cNvCxnSpPr>
            <a:cxnSpLocks/>
            <a:stCxn id="31" idx="2"/>
            <a:endCxn id="5" idx="0"/>
          </p:cNvCxnSpPr>
          <p:nvPr/>
        </p:nvCxnSpPr>
        <p:spPr>
          <a:xfrm flipH="1">
            <a:off x="6096000" y="2547604"/>
            <a:ext cx="630111" cy="31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16A578-4BCB-417B-B3C7-7A4C876D3987}"/>
              </a:ext>
            </a:extLst>
          </p:cNvPr>
          <p:cNvSpPr txBox="1"/>
          <p:nvPr/>
        </p:nvSpPr>
        <p:spPr>
          <a:xfrm>
            <a:off x="9202402" y="5078417"/>
            <a:ext cx="1608004" cy="369332"/>
          </a:xfrm>
          <a:prstGeom prst="rect">
            <a:avLst/>
          </a:prstGeom>
          <a:noFill/>
        </p:spPr>
        <p:txBody>
          <a:bodyPr wrap="square" rtlCol="0">
            <a:spAutoFit/>
          </a:bodyPr>
          <a:lstStyle/>
          <a:p>
            <a:pPr algn="ctr"/>
            <a:r>
              <a:rPr lang="en-GB" dirty="0"/>
              <a:t>Video FK</a:t>
            </a:r>
          </a:p>
        </p:txBody>
      </p:sp>
      <p:cxnSp>
        <p:nvCxnSpPr>
          <p:cNvPr id="41" name="Straight Arrow Connector 40">
            <a:extLst>
              <a:ext uri="{FF2B5EF4-FFF2-40B4-BE49-F238E27FC236}">
                <a16:creationId xmlns:a16="http://schemas.microsoft.com/office/drawing/2014/main" id="{52CA7106-0F21-418F-9E63-FA8344108B40}"/>
              </a:ext>
            </a:extLst>
          </p:cNvPr>
          <p:cNvCxnSpPr>
            <a:cxnSpLocks/>
            <a:stCxn id="40" idx="0"/>
          </p:cNvCxnSpPr>
          <p:nvPr/>
        </p:nvCxnSpPr>
        <p:spPr>
          <a:xfrm flipH="1" flipV="1">
            <a:off x="8969478"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C81BD6-75B3-4941-8DAE-7D22287874FA}"/>
              </a:ext>
            </a:extLst>
          </p:cNvPr>
          <p:cNvSpPr txBox="1"/>
          <p:nvPr/>
        </p:nvSpPr>
        <p:spPr>
          <a:xfrm>
            <a:off x="6886898" y="5078417"/>
            <a:ext cx="1608004" cy="369332"/>
          </a:xfrm>
          <a:prstGeom prst="rect">
            <a:avLst/>
          </a:prstGeom>
          <a:noFill/>
        </p:spPr>
        <p:txBody>
          <a:bodyPr wrap="square" rtlCol="0">
            <a:spAutoFit/>
          </a:bodyPr>
          <a:lstStyle/>
          <a:p>
            <a:pPr algn="ctr"/>
            <a:r>
              <a:rPr lang="en-GB" dirty="0"/>
              <a:t>User ID FK</a:t>
            </a:r>
          </a:p>
        </p:txBody>
      </p:sp>
      <p:cxnSp>
        <p:nvCxnSpPr>
          <p:cNvPr id="43" name="Straight Arrow Connector 42">
            <a:extLst>
              <a:ext uri="{FF2B5EF4-FFF2-40B4-BE49-F238E27FC236}">
                <a16:creationId xmlns:a16="http://schemas.microsoft.com/office/drawing/2014/main" id="{797004A0-F3F9-43B7-AEBE-5526F5DA4528}"/>
              </a:ext>
            </a:extLst>
          </p:cNvPr>
          <p:cNvCxnSpPr>
            <a:cxnSpLocks/>
            <a:stCxn id="42" idx="0"/>
          </p:cNvCxnSpPr>
          <p:nvPr/>
        </p:nvCxnSpPr>
        <p:spPr>
          <a:xfrm flipH="1" flipV="1">
            <a:off x="7506438" y="4446354"/>
            <a:ext cx="184462"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27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D2E4-B351-C04E-8854-4DCD73991D81}"/>
              </a:ext>
            </a:extLst>
          </p:cNvPr>
          <p:cNvSpPr>
            <a:spLocks noGrp="1"/>
          </p:cNvSpPr>
          <p:nvPr>
            <p:ph type="ctrTitle"/>
          </p:nvPr>
        </p:nvSpPr>
        <p:spPr/>
        <p:txBody>
          <a:bodyPr>
            <a:normAutofit fontScale="90000"/>
          </a:bodyPr>
          <a:lstStyle/>
          <a:p>
            <a:r>
              <a:rPr lang="en-US" dirty="0"/>
              <a:t>Effectiveness </a:t>
            </a:r>
            <a:r>
              <a:rPr lang="en-US"/>
              <a:t>of the tools </a:t>
            </a:r>
            <a:r>
              <a:rPr lang="en-US" dirty="0"/>
              <a:t>used to communicate within the Group</a:t>
            </a:r>
          </a:p>
        </p:txBody>
      </p:sp>
      <p:sp>
        <p:nvSpPr>
          <p:cNvPr id="3" name="Subtitle 2">
            <a:extLst>
              <a:ext uri="{FF2B5EF4-FFF2-40B4-BE49-F238E27FC236}">
                <a16:creationId xmlns:a16="http://schemas.microsoft.com/office/drawing/2014/main" id="{12883434-A303-B144-9011-EEE8186FF00D}"/>
              </a:ext>
            </a:extLst>
          </p:cNvPr>
          <p:cNvSpPr>
            <a:spLocks noGrp="1"/>
          </p:cNvSpPr>
          <p:nvPr>
            <p:ph type="subTitle" idx="1"/>
          </p:nvPr>
        </p:nvSpPr>
        <p:spPr/>
        <p:txBody>
          <a:bodyPr/>
          <a:lstStyle/>
          <a:p>
            <a:r>
              <a:rPr lang="en-US" dirty="0"/>
              <a:t>Howard Kang</a:t>
            </a:r>
          </a:p>
          <a:p>
            <a:r>
              <a:rPr lang="en-US" dirty="0"/>
              <a:t>Group 10</a:t>
            </a:r>
          </a:p>
        </p:txBody>
      </p:sp>
    </p:spTree>
    <p:extLst>
      <p:ext uri="{BB962C8B-B14F-4D97-AF65-F5344CB8AC3E}">
        <p14:creationId xmlns:p14="http://schemas.microsoft.com/office/powerpoint/2010/main" val="19603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883-6D41-A342-A755-BDC6CD08850A}"/>
              </a:ext>
            </a:extLst>
          </p:cNvPr>
          <p:cNvSpPr>
            <a:spLocks noGrp="1"/>
          </p:cNvSpPr>
          <p:nvPr>
            <p:ph type="title"/>
          </p:nvPr>
        </p:nvSpPr>
        <p:spPr/>
        <p:txBody>
          <a:bodyPr>
            <a:normAutofit/>
          </a:bodyPr>
          <a:lstStyle/>
          <a:p>
            <a:r>
              <a:rPr lang="en-US" sz="4400" dirty="0"/>
              <a:t>Offline</a:t>
            </a:r>
          </a:p>
        </p:txBody>
      </p:sp>
      <p:sp>
        <p:nvSpPr>
          <p:cNvPr id="4" name="Text Placeholder 3">
            <a:extLst>
              <a:ext uri="{FF2B5EF4-FFF2-40B4-BE49-F238E27FC236}">
                <a16:creationId xmlns:a16="http://schemas.microsoft.com/office/drawing/2014/main" id="{9978862A-8070-9446-8F21-97745DE2A6AA}"/>
              </a:ext>
            </a:extLst>
          </p:cNvPr>
          <p:cNvSpPr>
            <a:spLocks noGrp="1"/>
          </p:cNvSpPr>
          <p:nvPr>
            <p:ph type="body" sz="half" idx="2"/>
          </p:nvPr>
        </p:nvSpPr>
        <p:spPr/>
        <p:txBody>
          <a:bodyPr vert="horz" lIns="91440" tIns="45720" rIns="91440" bIns="45720" rtlCol="0" anchor="t">
            <a:normAutofit fontScale="92500" lnSpcReduction="20000"/>
          </a:bodyPr>
          <a:lstStyle/>
          <a:p>
            <a:r>
              <a:rPr lang="en-US" sz="2400" dirty="0">
                <a:cs typeface="Calibri"/>
              </a:rPr>
              <a:t>-Booked a meeting room</a:t>
            </a:r>
          </a:p>
          <a:p>
            <a:r>
              <a:rPr lang="en-US" sz="2400" dirty="0">
                <a:cs typeface="Calibri"/>
              </a:rPr>
              <a:t>-SCRUM Meeting</a:t>
            </a:r>
          </a:p>
          <a:p>
            <a:r>
              <a:rPr lang="en-US" sz="2400" dirty="0">
                <a:cs typeface="Calibri"/>
              </a:rPr>
              <a:t>-</a:t>
            </a:r>
            <a:r>
              <a:rPr lang="en-US" sz="2400" dirty="0">
                <a:ea typeface="+mn-lt"/>
                <a:cs typeface="+mn-lt"/>
              </a:rPr>
              <a:t>Do standups for each member</a:t>
            </a:r>
          </a:p>
          <a:p>
            <a:endParaRPr lang="en-US" sz="2400" dirty="0">
              <a:ea typeface="+mn-lt"/>
              <a:cs typeface="+mn-lt"/>
            </a:endParaRPr>
          </a:p>
          <a:p>
            <a:r>
              <a:rPr lang="en-US" sz="2400" dirty="0">
                <a:ea typeface="+mn-lt"/>
                <a:cs typeface="+mn-lt"/>
              </a:rPr>
              <a:t>Pros</a:t>
            </a:r>
          </a:p>
          <a:p>
            <a:r>
              <a:rPr lang="en-US" sz="2400" dirty="0">
                <a:ea typeface="+mn-lt"/>
                <a:cs typeface="+mn-lt"/>
              </a:rPr>
              <a:t>-Clearer</a:t>
            </a:r>
          </a:p>
          <a:p>
            <a:r>
              <a:rPr lang="en-US" sz="2400" dirty="0">
                <a:ea typeface="+mn-lt"/>
                <a:cs typeface="+mn-lt"/>
              </a:rPr>
              <a:t>-Engaging</a:t>
            </a:r>
          </a:p>
          <a:p>
            <a:endParaRPr lang="en-US" sz="2400" dirty="0">
              <a:ea typeface="+mn-lt"/>
              <a:cs typeface="+mn-lt"/>
            </a:endParaRPr>
          </a:p>
          <a:p>
            <a:r>
              <a:rPr lang="en-US" sz="2400" dirty="0">
                <a:ea typeface="+mn-lt"/>
                <a:cs typeface="+mn-lt"/>
              </a:rPr>
              <a:t>Cons</a:t>
            </a:r>
          </a:p>
          <a:p>
            <a:r>
              <a:rPr lang="en-US" sz="2400" dirty="0">
                <a:ea typeface="+mn-lt"/>
                <a:cs typeface="+mn-lt"/>
              </a:rPr>
              <a:t>-Exclusivity</a:t>
            </a:r>
          </a:p>
          <a:p>
            <a:endParaRPr lang="en-US" sz="2400" dirty="0">
              <a:ea typeface="+mn-lt"/>
              <a:cs typeface="+mn-lt"/>
            </a:endParaRPr>
          </a:p>
        </p:txBody>
      </p:sp>
      <p:pic>
        <p:nvPicPr>
          <p:cNvPr id="5" name="Picture 4">
            <a:extLst>
              <a:ext uri="{FF2B5EF4-FFF2-40B4-BE49-F238E27FC236}">
                <a16:creationId xmlns:a16="http://schemas.microsoft.com/office/drawing/2014/main" id="{49A0F887-C666-8348-AC8D-0B18A41DE359}"/>
              </a:ext>
            </a:extLst>
          </p:cNvPr>
          <p:cNvPicPr>
            <a:picLocks noChangeAspect="1"/>
          </p:cNvPicPr>
          <p:nvPr/>
        </p:nvPicPr>
        <p:blipFill>
          <a:blip r:embed="rId3"/>
          <a:stretch>
            <a:fillRect/>
          </a:stretch>
        </p:blipFill>
        <p:spPr>
          <a:xfrm>
            <a:off x="5183188" y="1206830"/>
            <a:ext cx="6481268" cy="4320845"/>
          </a:xfrm>
          <a:prstGeom prst="rect">
            <a:avLst/>
          </a:prstGeom>
        </p:spPr>
      </p:pic>
    </p:spTree>
    <p:extLst>
      <p:ext uri="{BB962C8B-B14F-4D97-AF65-F5344CB8AC3E}">
        <p14:creationId xmlns:p14="http://schemas.microsoft.com/office/powerpoint/2010/main" val="206048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883-6D41-A342-A755-BDC6CD08850A}"/>
              </a:ext>
            </a:extLst>
          </p:cNvPr>
          <p:cNvSpPr>
            <a:spLocks noGrp="1"/>
          </p:cNvSpPr>
          <p:nvPr>
            <p:ph type="title"/>
          </p:nvPr>
        </p:nvSpPr>
        <p:spPr/>
        <p:txBody>
          <a:bodyPr>
            <a:normAutofit/>
          </a:bodyPr>
          <a:lstStyle/>
          <a:p>
            <a:r>
              <a:rPr lang="en-US" sz="4400" dirty="0"/>
              <a:t>Online - Teams</a:t>
            </a:r>
          </a:p>
        </p:txBody>
      </p:sp>
      <p:sp>
        <p:nvSpPr>
          <p:cNvPr id="4" name="Text Placeholder 3">
            <a:extLst>
              <a:ext uri="{FF2B5EF4-FFF2-40B4-BE49-F238E27FC236}">
                <a16:creationId xmlns:a16="http://schemas.microsoft.com/office/drawing/2014/main" id="{9978862A-8070-9446-8F21-97745DE2A6AA}"/>
              </a:ext>
            </a:extLst>
          </p:cNvPr>
          <p:cNvSpPr>
            <a:spLocks noGrp="1"/>
          </p:cNvSpPr>
          <p:nvPr>
            <p:ph type="body" sz="half" idx="2"/>
          </p:nvPr>
        </p:nvSpPr>
        <p:spPr/>
        <p:txBody>
          <a:bodyPr vert="horz" lIns="91440" tIns="45720" rIns="91440" bIns="45720" rtlCol="0" anchor="t">
            <a:normAutofit fontScale="92500" lnSpcReduction="10000"/>
          </a:bodyPr>
          <a:lstStyle/>
          <a:p>
            <a:r>
              <a:rPr lang="en-US" sz="2000" dirty="0">
                <a:cs typeface="Calibri" panose="020F0502020204030204"/>
              </a:rPr>
              <a:t>-When offline meeting isn't an option</a:t>
            </a:r>
          </a:p>
          <a:p>
            <a:r>
              <a:rPr lang="en-US" sz="2000" dirty="0">
                <a:cs typeface="Calibri" panose="020F0502020204030204"/>
              </a:rPr>
              <a:t>-Help record SPRINT demo</a:t>
            </a:r>
          </a:p>
          <a:p>
            <a:endParaRPr lang="en-US" sz="2000" dirty="0">
              <a:cs typeface="Calibri" panose="020F0502020204030204"/>
            </a:endParaRPr>
          </a:p>
          <a:p>
            <a:r>
              <a:rPr lang="en-US" sz="2000" dirty="0">
                <a:cs typeface="Calibri" panose="020F0502020204030204"/>
              </a:rPr>
              <a:t>Pros:</a:t>
            </a:r>
          </a:p>
          <a:p>
            <a:r>
              <a:rPr lang="en-US" sz="2000" dirty="0">
                <a:cs typeface="Calibri" panose="020F0502020204030204"/>
              </a:rPr>
              <a:t>-Inclusivity</a:t>
            </a:r>
          </a:p>
          <a:p>
            <a:r>
              <a:rPr lang="en-US" sz="2000" dirty="0">
                <a:cs typeface="Calibri" panose="020F0502020204030204"/>
              </a:rPr>
              <a:t>-Interoperability</a:t>
            </a:r>
          </a:p>
          <a:p>
            <a:endParaRPr lang="en-US" sz="2000" dirty="0">
              <a:cs typeface="Calibri" panose="020F0502020204030204"/>
            </a:endParaRPr>
          </a:p>
          <a:p>
            <a:r>
              <a:rPr lang="en-US" sz="2000" dirty="0">
                <a:cs typeface="Calibri" panose="020F0502020204030204"/>
              </a:rPr>
              <a:t>Cons:</a:t>
            </a:r>
          </a:p>
          <a:p>
            <a:r>
              <a:rPr lang="en-US" sz="2000" dirty="0">
                <a:cs typeface="Calibri" panose="020F0502020204030204"/>
              </a:rPr>
              <a:t>-Technical issues</a:t>
            </a:r>
          </a:p>
          <a:p>
            <a:r>
              <a:rPr lang="en-US" sz="2000" dirty="0">
                <a:cs typeface="Calibri" panose="020F0502020204030204"/>
              </a:rPr>
              <a:t>-Organization</a:t>
            </a:r>
          </a:p>
        </p:txBody>
      </p:sp>
      <p:pic>
        <p:nvPicPr>
          <p:cNvPr id="3" name="Picture 2">
            <a:extLst>
              <a:ext uri="{FF2B5EF4-FFF2-40B4-BE49-F238E27FC236}">
                <a16:creationId xmlns:a16="http://schemas.microsoft.com/office/drawing/2014/main" id="{73F32898-A03F-5A4D-B74C-4D1ED6C436A1}"/>
              </a:ext>
            </a:extLst>
          </p:cNvPr>
          <p:cNvPicPr>
            <a:picLocks noChangeAspect="1"/>
          </p:cNvPicPr>
          <p:nvPr/>
        </p:nvPicPr>
        <p:blipFill>
          <a:blip r:embed="rId3"/>
          <a:stretch>
            <a:fillRect/>
          </a:stretch>
        </p:blipFill>
        <p:spPr>
          <a:xfrm>
            <a:off x="5006967" y="1523206"/>
            <a:ext cx="6786210" cy="3811588"/>
          </a:xfrm>
          <a:prstGeom prst="rect">
            <a:avLst/>
          </a:prstGeom>
        </p:spPr>
      </p:pic>
    </p:spTree>
    <p:extLst>
      <p:ext uri="{BB962C8B-B14F-4D97-AF65-F5344CB8AC3E}">
        <p14:creationId xmlns:p14="http://schemas.microsoft.com/office/powerpoint/2010/main" val="20211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8332-6336-A14D-AAB4-8635FA49258B}"/>
              </a:ext>
            </a:extLst>
          </p:cNvPr>
          <p:cNvSpPr>
            <a:spLocks noGrp="1"/>
          </p:cNvSpPr>
          <p:nvPr>
            <p:ph type="title"/>
          </p:nvPr>
        </p:nvSpPr>
        <p:spPr/>
        <p:txBody>
          <a:bodyPr>
            <a:normAutofit/>
          </a:bodyPr>
          <a:lstStyle/>
          <a:p>
            <a:r>
              <a:rPr lang="en-US" sz="4400" dirty="0">
                <a:cs typeface="Calibri Light"/>
              </a:rPr>
              <a:t>Online - Discord</a:t>
            </a:r>
            <a:endParaRPr lang="en-US" sz="4400" dirty="0"/>
          </a:p>
        </p:txBody>
      </p:sp>
      <p:sp>
        <p:nvSpPr>
          <p:cNvPr id="3" name="Content Placeholder 2">
            <a:extLst>
              <a:ext uri="{FF2B5EF4-FFF2-40B4-BE49-F238E27FC236}">
                <a16:creationId xmlns:a16="http://schemas.microsoft.com/office/drawing/2014/main" id="{1BA45B1C-785E-C841-9E18-C25E7E3C64B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B970D04-1C3B-3541-B3F4-E6A1B64AB0A2}"/>
              </a:ext>
            </a:extLst>
          </p:cNvPr>
          <p:cNvSpPr>
            <a:spLocks noGrp="1"/>
          </p:cNvSpPr>
          <p:nvPr>
            <p:ph type="body" sz="half" idx="2"/>
          </p:nvPr>
        </p:nvSpPr>
        <p:spPr/>
        <p:txBody>
          <a:bodyPr vert="horz" lIns="91440" tIns="45720" rIns="91440" bIns="45720" rtlCol="0" anchor="t">
            <a:normAutofit fontScale="85000" lnSpcReduction="10000"/>
          </a:bodyPr>
          <a:lstStyle/>
          <a:p>
            <a:r>
              <a:rPr lang="en-US" sz="2400" dirty="0">
                <a:cs typeface="Calibri"/>
              </a:rPr>
              <a:t>-</a:t>
            </a:r>
            <a:r>
              <a:rPr lang="en-US" sz="2400" dirty="0">
                <a:ea typeface="+mn-lt"/>
                <a:cs typeface="+mn-lt"/>
              </a:rPr>
              <a:t>Organize overall system</a:t>
            </a:r>
          </a:p>
          <a:p>
            <a:r>
              <a:rPr lang="en-US" sz="2400" dirty="0">
                <a:cs typeface="Calibri"/>
              </a:rPr>
              <a:t>-Handling issues raised</a:t>
            </a:r>
            <a:endParaRPr lang="en-US" sz="2400" dirty="0"/>
          </a:p>
          <a:p>
            <a:r>
              <a:rPr lang="en-US" sz="2400" dirty="0">
                <a:cs typeface="Calibri"/>
              </a:rPr>
              <a:t>-Finding place and time for meeting</a:t>
            </a:r>
          </a:p>
          <a:p>
            <a:endParaRPr lang="en-US" sz="2400" dirty="0">
              <a:cs typeface="Calibri"/>
            </a:endParaRPr>
          </a:p>
          <a:p>
            <a:r>
              <a:rPr lang="en-US" sz="2400" dirty="0">
                <a:cs typeface="Calibri"/>
              </a:rPr>
              <a:t>Pros:</a:t>
            </a:r>
          </a:p>
          <a:p>
            <a:r>
              <a:rPr lang="en-US" sz="2400" dirty="0">
                <a:cs typeface="Calibri"/>
              </a:rPr>
              <a:t>-Quick</a:t>
            </a:r>
          </a:p>
          <a:p>
            <a:r>
              <a:rPr lang="en-US" sz="2400" dirty="0">
                <a:cs typeface="Calibri"/>
              </a:rPr>
              <a:t>-Easy</a:t>
            </a:r>
          </a:p>
          <a:p>
            <a:endParaRPr lang="en-US" sz="2400" dirty="0">
              <a:cs typeface="Calibri"/>
            </a:endParaRPr>
          </a:p>
          <a:p>
            <a:r>
              <a:rPr lang="en-US" sz="2400" dirty="0">
                <a:cs typeface="Calibri"/>
              </a:rPr>
              <a:t>Cons:</a:t>
            </a:r>
          </a:p>
          <a:p>
            <a:r>
              <a:rPr lang="en-US" sz="2400" dirty="0">
                <a:cs typeface="Calibri"/>
              </a:rPr>
              <a:t>-Ineffective for meeting</a:t>
            </a:r>
          </a:p>
        </p:txBody>
      </p:sp>
      <p:pic>
        <p:nvPicPr>
          <p:cNvPr id="6" name="Picture 5">
            <a:extLst>
              <a:ext uri="{FF2B5EF4-FFF2-40B4-BE49-F238E27FC236}">
                <a16:creationId xmlns:a16="http://schemas.microsoft.com/office/drawing/2014/main" id="{2E41D2D0-13BC-354A-B705-1924FB05BF2C}"/>
              </a:ext>
            </a:extLst>
          </p:cNvPr>
          <p:cNvPicPr>
            <a:picLocks noChangeAspect="1"/>
          </p:cNvPicPr>
          <p:nvPr/>
        </p:nvPicPr>
        <p:blipFill>
          <a:blip r:embed="rId3"/>
          <a:stretch>
            <a:fillRect/>
          </a:stretch>
        </p:blipFill>
        <p:spPr>
          <a:xfrm>
            <a:off x="5267521" y="1081240"/>
            <a:ext cx="6172200" cy="4389120"/>
          </a:xfrm>
          <a:prstGeom prst="rect">
            <a:avLst/>
          </a:prstGeom>
        </p:spPr>
      </p:pic>
    </p:spTree>
    <p:extLst>
      <p:ext uri="{BB962C8B-B14F-4D97-AF65-F5344CB8AC3E}">
        <p14:creationId xmlns:p14="http://schemas.microsoft.com/office/powerpoint/2010/main" val="21932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bot operating a machine">
            <a:extLst>
              <a:ext uri="{FF2B5EF4-FFF2-40B4-BE49-F238E27FC236}">
                <a16:creationId xmlns:a16="http://schemas.microsoft.com/office/drawing/2014/main" id="{2B95DD37-2926-C60F-8B60-FEC99A04E3A3}"/>
              </a:ext>
            </a:extLst>
          </p:cNvPr>
          <p:cNvPicPr>
            <a:picLocks noChangeAspect="1"/>
          </p:cNvPicPr>
          <p:nvPr/>
        </p:nvPicPr>
        <p:blipFill rotWithShape="1">
          <a:blip r:embed="rId2"/>
          <a:srcRect r="2989"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9B28169C-A290-314C-817C-1E3BD113699A}"/>
              </a:ext>
            </a:extLst>
          </p:cNvPr>
          <p:cNvSpPr>
            <a:spLocks noGrp="1"/>
          </p:cNvSpPr>
          <p:nvPr>
            <p:ph type="ctrTitle"/>
          </p:nvPr>
        </p:nvSpPr>
        <p:spPr>
          <a:xfrm>
            <a:off x="107576" y="1118795"/>
            <a:ext cx="3711388" cy="3078610"/>
          </a:xfrm>
        </p:spPr>
        <p:txBody>
          <a:bodyPr anchor="b">
            <a:normAutofit fontScale="90000"/>
          </a:bodyPr>
          <a:lstStyle/>
          <a:p>
            <a:pPr algn="l"/>
            <a:r>
              <a:rPr lang="en-US" sz="4400" b="1" dirty="0"/>
              <a:t>Social Legal and Ethical issues with Optical recognition in Online Games</a:t>
            </a:r>
          </a:p>
        </p:txBody>
      </p:sp>
      <p:sp>
        <p:nvSpPr>
          <p:cNvPr id="5" name="TextBox 4">
            <a:extLst>
              <a:ext uri="{FF2B5EF4-FFF2-40B4-BE49-F238E27FC236}">
                <a16:creationId xmlns:a16="http://schemas.microsoft.com/office/drawing/2014/main" id="{E9F76934-A8B6-AA47-8368-6F4F1AAAEC6F}"/>
              </a:ext>
            </a:extLst>
          </p:cNvPr>
          <p:cNvSpPr txBox="1"/>
          <p:nvPr/>
        </p:nvSpPr>
        <p:spPr>
          <a:xfrm>
            <a:off x="477981" y="4676872"/>
            <a:ext cx="2771995" cy="646331"/>
          </a:xfrm>
          <a:prstGeom prst="rect">
            <a:avLst/>
          </a:prstGeom>
          <a:noFill/>
        </p:spPr>
        <p:txBody>
          <a:bodyPr wrap="square" rtlCol="0">
            <a:spAutoFit/>
          </a:bodyPr>
          <a:lstStyle/>
          <a:p>
            <a:r>
              <a:rPr lang="en-US" dirty="0"/>
              <a:t>Ikenna Nnaji</a:t>
            </a:r>
          </a:p>
          <a:p>
            <a:r>
              <a:rPr lang="en-US" dirty="0"/>
              <a:t>Group 10</a:t>
            </a:r>
          </a:p>
        </p:txBody>
      </p:sp>
    </p:spTree>
    <p:extLst>
      <p:ext uri="{BB962C8B-B14F-4D97-AF65-F5344CB8AC3E}">
        <p14:creationId xmlns:p14="http://schemas.microsoft.com/office/powerpoint/2010/main" val="1460254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ACBF-4705-48BF-9A65-11C9C09F42DE}"/>
              </a:ext>
            </a:extLst>
          </p:cNvPr>
          <p:cNvSpPr>
            <a:spLocks noGrp="1"/>
          </p:cNvSpPr>
          <p:nvPr>
            <p:ph type="title"/>
          </p:nvPr>
        </p:nvSpPr>
        <p:spPr>
          <a:xfrm>
            <a:off x="51197" y="376755"/>
            <a:ext cx="7974204" cy="385380"/>
          </a:xfrm>
        </p:spPr>
        <p:txBody>
          <a:bodyPr>
            <a:normAutofit fontScale="90000"/>
          </a:bodyPr>
          <a:lstStyle/>
          <a:p>
            <a:r>
              <a:rPr lang="en-GB" dirty="0"/>
              <a:t>The general purpose of the system</a:t>
            </a:r>
          </a:p>
        </p:txBody>
      </p:sp>
      <p:sp>
        <p:nvSpPr>
          <p:cNvPr id="3" name="Content Placeholder 2">
            <a:extLst>
              <a:ext uri="{FF2B5EF4-FFF2-40B4-BE49-F238E27FC236}">
                <a16:creationId xmlns:a16="http://schemas.microsoft.com/office/drawing/2014/main" id="{1B4446C8-7C3F-426B-A706-35E775406854}"/>
              </a:ext>
            </a:extLst>
          </p:cNvPr>
          <p:cNvSpPr>
            <a:spLocks noGrp="1"/>
          </p:cNvSpPr>
          <p:nvPr>
            <p:ph idx="1"/>
          </p:nvPr>
        </p:nvSpPr>
        <p:spPr>
          <a:xfrm>
            <a:off x="222701" y="1977473"/>
            <a:ext cx="3643365" cy="786946"/>
          </a:xfrm>
        </p:spPr>
        <p:txBody>
          <a:bodyPr>
            <a:noAutofit/>
          </a:bodyPr>
          <a:lstStyle/>
          <a:p>
            <a:r>
              <a:rPr lang="en-GB" sz="1800" dirty="0"/>
              <a:t>To create a dashboard so that a non-technical person can use the system.</a:t>
            </a:r>
          </a:p>
        </p:txBody>
      </p:sp>
      <p:sp>
        <p:nvSpPr>
          <p:cNvPr id="4" name="Content Placeholder 2">
            <a:extLst>
              <a:ext uri="{FF2B5EF4-FFF2-40B4-BE49-F238E27FC236}">
                <a16:creationId xmlns:a16="http://schemas.microsoft.com/office/drawing/2014/main" id="{B0848B3F-163B-4566-B036-0D774CA85231}"/>
              </a:ext>
            </a:extLst>
          </p:cNvPr>
          <p:cNvSpPr txBox="1">
            <a:spLocks/>
          </p:cNvSpPr>
          <p:nvPr/>
        </p:nvSpPr>
        <p:spPr>
          <a:xfrm>
            <a:off x="222294" y="2896555"/>
            <a:ext cx="3643365" cy="642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To allow the user to upload their gameplay footage onto the system.</a:t>
            </a:r>
          </a:p>
        </p:txBody>
      </p:sp>
      <p:sp>
        <p:nvSpPr>
          <p:cNvPr id="5" name="Content Placeholder 2">
            <a:extLst>
              <a:ext uri="{FF2B5EF4-FFF2-40B4-BE49-F238E27FC236}">
                <a16:creationId xmlns:a16="http://schemas.microsoft.com/office/drawing/2014/main" id="{BC359D86-CD32-4F9D-A79A-440D90E62E5E}"/>
              </a:ext>
            </a:extLst>
          </p:cNvPr>
          <p:cNvSpPr txBox="1">
            <a:spLocks/>
          </p:cNvSpPr>
          <p:nvPr/>
        </p:nvSpPr>
        <p:spPr>
          <a:xfrm>
            <a:off x="173033" y="3715349"/>
            <a:ext cx="3643365" cy="7869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Extract key game data for it to be analysed later on in a dashboard.</a:t>
            </a:r>
          </a:p>
        </p:txBody>
      </p:sp>
      <p:sp>
        <p:nvSpPr>
          <p:cNvPr id="6" name="Content Placeholder 2">
            <a:extLst>
              <a:ext uri="{FF2B5EF4-FFF2-40B4-BE49-F238E27FC236}">
                <a16:creationId xmlns:a16="http://schemas.microsoft.com/office/drawing/2014/main" id="{59129363-FDDE-4E3E-8234-7BA1E58C724F}"/>
              </a:ext>
            </a:extLst>
          </p:cNvPr>
          <p:cNvSpPr txBox="1">
            <a:spLocks/>
          </p:cNvSpPr>
          <p:nvPr/>
        </p:nvSpPr>
        <p:spPr>
          <a:xfrm>
            <a:off x="222294" y="5271396"/>
            <a:ext cx="3722077" cy="9093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allow the client to be able to scrape games data from games which do not provide this data through an API</a:t>
            </a:r>
          </a:p>
        </p:txBody>
      </p:sp>
      <p:sp>
        <p:nvSpPr>
          <p:cNvPr id="8" name="Content Placeholder 2">
            <a:extLst>
              <a:ext uri="{FF2B5EF4-FFF2-40B4-BE49-F238E27FC236}">
                <a16:creationId xmlns:a16="http://schemas.microsoft.com/office/drawing/2014/main" id="{4C6D0C56-446B-4B22-A2E2-1A305C038819}"/>
              </a:ext>
            </a:extLst>
          </p:cNvPr>
          <p:cNvSpPr txBox="1">
            <a:spLocks/>
          </p:cNvSpPr>
          <p:nvPr/>
        </p:nvSpPr>
        <p:spPr>
          <a:xfrm>
            <a:off x="173033" y="4362020"/>
            <a:ext cx="3865266" cy="9093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make sure the user can upload a video and identify key features from the game, and store that data in a database for further analysis</a:t>
            </a:r>
          </a:p>
        </p:txBody>
      </p:sp>
      <p:pic>
        <p:nvPicPr>
          <p:cNvPr id="2050" name="Picture 2">
            <a:extLst>
              <a:ext uri="{FF2B5EF4-FFF2-40B4-BE49-F238E27FC236}">
                <a16:creationId xmlns:a16="http://schemas.microsoft.com/office/drawing/2014/main" id="{E0DB443E-6D4B-4155-897D-8483A7B8C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40" b="51304"/>
          <a:stretch/>
        </p:blipFill>
        <p:spPr bwMode="auto">
          <a:xfrm>
            <a:off x="7621903" y="1752337"/>
            <a:ext cx="3877608" cy="1545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4C95931-AFAA-45B4-A647-F984EEC740C1}"/>
              </a:ext>
            </a:extLst>
          </p:cNvPr>
          <p:cNvPicPr>
            <a:picLocks noChangeAspect="1"/>
          </p:cNvPicPr>
          <p:nvPr/>
        </p:nvPicPr>
        <p:blipFill>
          <a:blip r:embed="rId4"/>
          <a:stretch>
            <a:fillRect/>
          </a:stretch>
        </p:blipFill>
        <p:spPr>
          <a:xfrm>
            <a:off x="7409712" y="4761304"/>
            <a:ext cx="4301990" cy="1397893"/>
          </a:xfrm>
          <a:prstGeom prst="rect">
            <a:avLst/>
          </a:prstGeom>
        </p:spPr>
      </p:pic>
      <p:sp>
        <p:nvSpPr>
          <p:cNvPr id="12" name="Content Placeholder 2">
            <a:extLst>
              <a:ext uri="{FF2B5EF4-FFF2-40B4-BE49-F238E27FC236}">
                <a16:creationId xmlns:a16="http://schemas.microsoft.com/office/drawing/2014/main" id="{0D8514D2-37F0-47B6-AD30-8767325A71B1}"/>
              </a:ext>
            </a:extLst>
          </p:cNvPr>
          <p:cNvSpPr txBox="1">
            <a:spLocks/>
          </p:cNvSpPr>
          <p:nvPr/>
        </p:nvSpPr>
        <p:spPr>
          <a:xfrm>
            <a:off x="3583659" y="5333208"/>
            <a:ext cx="3643365" cy="111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Allowing the user to actually store all this information and look back at footages and the data received on them through dashboard</a:t>
            </a:r>
          </a:p>
        </p:txBody>
      </p:sp>
      <p:pic>
        <p:nvPicPr>
          <p:cNvPr id="13" name="Picture 12">
            <a:extLst>
              <a:ext uri="{FF2B5EF4-FFF2-40B4-BE49-F238E27FC236}">
                <a16:creationId xmlns:a16="http://schemas.microsoft.com/office/drawing/2014/main" id="{0C44E693-1979-43EB-8F60-8B05BD3CB677}"/>
              </a:ext>
            </a:extLst>
          </p:cNvPr>
          <p:cNvPicPr>
            <a:picLocks noChangeAspect="1"/>
          </p:cNvPicPr>
          <p:nvPr/>
        </p:nvPicPr>
        <p:blipFill>
          <a:blip r:embed="rId5"/>
          <a:stretch>
            <a:fillRect/>
          </a:stretch>
        </p:blipFill>
        <p:spPr>
          <a:xfrm>
            <a:off x="7494775" y="364641"/>
            <a:ext cx="3851669" cy="1199473"/>
          </a:xfrm>
          <a:prstGeom prst="rect">
            <a:avLst/>
          </a:prstGeom>
        </p:spPr>
      </p:pic>
      <p:pic>
        <p:nvPicPr>
          <p:cNvPr id="2052" name="Picture 4">
            <a:extLst>
              <a:ext uri="{FF2B5EF4-FFF2-40B4-BE49-F238E27FC236}">
                <a16:creationId xmlns:a16="http://schemas.microsoft.com/office/drawing/2014/main" id="{B53DC826-B884-4420-A9BD-1BD94F643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98" y="1564114"/>
            <a:ext cx="3485742" cy="14115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44949E-139A-4E94-A948-76480A202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6886" y="3462114"/>
            <a:ext cx="4359711" cy="1110967"/>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C01B9528-C36B-4E92-A16B-9BFB6931A7CF}"/>
              </a:ext>
            </a:extLst>
          </p:cNvPr>
          <p:cNvSpPr txBox="1">
            <a:spLocks/>
          </p:cNvSpPr>
          <p:nvPr/>
        </p:nvSpPr>
        <p:spPr>
          <a:xfrm>
            <a:off x="191154" y="1043604"/>
            <a:ext cx="5071318" cy="3853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t>Evidenced of how we met those requirements:</a:t>
            </a:r>
          </a:p>
        </p:txBody>
      </p:sp>
    </p:spTree>
    <p:extLst>
      <p:ext uri="{BB962C8B-B14F-4D97-AF65-F5344CB8AC3E}">
        <p14:creationId xmlns:p14="http://schemas.microsoft.com/office/powerpoint/2010/main" val="14079844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2279F-E9DA-FD4D-ABEC-C6AC265435D6}"/>
              </a:ext>
            </a:extLst>
          </p:cNvPr>
          <p:cNvSpPr>
            <a:spLocks noGrp="1"/>
          </p:cNvSpPr>
          <p:nvPr>
            <p:ph idx="1"/>
          </p:nvPr>
        </p:nvSpPr>
        <p:spPr>
          <a:xfrm>
            <a:off x="672488" y="1001530"/>
            <a:ext cx="10847024" cy="4854939"/>
          </a:xfrm>
        </p:spPr>
        <p:txBody>
          <a:bodyPr/>
          <a:lstStyle/>
          <a:p>
            <a:r>
              <a:rPr lang="en-US" dirty="0"/>
              <a:t>Gathering all that information can be very tasking and a big project especially when information from games are taking from multitudes of people. Getting all this information and storing it needs big facilities with servers and and this would expensive and difficult to maintain and there could be issues of rare raw materials used to build these servers and may not have been gotten in the most ethical way.</a:t>
            </a:r>
          </a:p>
          <a:p>
            <a:endParaRPr lang="en-US" dirty="0"/>
          </a:p>
        </p:txBody>
      </p:sp>
      <p:pic>
        <p:nvPicPr>
          <p:cNvPr id="1026" name="Picture 2" descr="Coveted Raw Material: Data for Cutting-Edge Research | VolkswagenStiftung">
            <a:extLst>
              <a:ext uri="{FF2B5EF4-FFF2-40B4-BE49-F238E27FC236}">
                <a16:creationId xmlns:a16="http://schemas.microsoft.com/office/drawing/2014/main" id="{533981C9-9D18-D946-8CD0-60A23CCEC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88" y="3428999"/>
            <a:ext cx="4870450" cy="3244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itical Raw Materials - Zixtel - IT Servers, Recycling, Data Erasure">
            <a:extLst>
              <a:ext uri="{FF2B5EF4-FFF2-40B4-BE49-F238E27FC236}">
                <a16:creationId xmlns:a16="http://schemas.microsoft.com/office/drawing/2014/main" id="{77D127F5-68A4-D94C-83C8-DAA13FD82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029" y="3856382"/>
            <a:ext cx="4279483" cy="182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1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line gaming in young people and children | Internet Matters">
            <a:extLst>
              <a:ext uri="{FF2B5EF4-FFF2-40B4-BE49-F238E27FC236}">
                <a16:creationId xmlns:a16="http://schemas.microsoft.com/office/drawing/2014/main" id="{07E1A8CA-7D5A-0444-8371-5795BB150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71" r="41528"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0A854E-0FBE-A948-B23B-B729FDDC3494}"/>
              </a:ext>
            </a:extLst>
          </p:cNvPr>
          <p:cNvSpPr>
            <a:spLocks noGrp="1"/>
          </p:cNvSpPr>
          <p:nvPr>
            <p:ph idx="1"/>
          </p:nvPr>
        </p:nvSpPr>
        <p:spPr>
          <a:xfrm>
            <a:off x="6513788" y="2333297"/>
            <a:ext cx="4840010" cy="3843666"/>
          </a:xfrm>
        </p:spPr>
        <p:txBody>
          <a:bodyPr>
            <a:normAutofit/>
          </a:bodyPr>
          <a:lstStyle/>
          <a:p>
            <a:r>
              <a:rPr lang="en-US" sz="1700"/>
              <a:t>Most times the software is used to gather enough information to see trends such as how fast people can finish a game or if people find it difficult to play the game from looking at the scores gotten overall. This can be used to boost how good a game is and to make improvements which is a good thing for the gaming company but on a large scale it may affect the increase of gaming worldwide and increased gaming can lead to mental health issues when kids for example spend too much time indoors gaming due to its addictiveness and can cause social issues when they can’t communicate or live normally in society and could possibly lead to depression and in worse cases violence and nuisance.</a:t>
            </a:r>
          </a:p>
          <a:p>
            <a:endParaRPr lang="en-US" sz="1700"/>
          </a:p>
        </p:txBody>
      </p:sp>
    </p:spTree>
    <p:extLst>
      <p:ext uri="{BB962C8B-B14F-4D97-AF65-F5344CB8AC3E}">
        <p14:creationId xmlns:p14="http://schemas.microsoft.com/office/powerpoint/2010/main" val="953201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ll Your Data, Earn Some Money">
            <a:extLst>
              <a:ext uri="{FF2B5EF4-FFF2-40B4-BE49-F238E27FC236}">
                <a16:creationId xmlns:a16="http://schemas.microsoft.com/office/drawing/2014/main" id="{3B9D0E70-02F4-CF47-A216-10C5BAEF8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7" r="7878" b="2"/>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87F658-7054-EF4B-8370-C064ED23C7EE}"/>
              </a:ext>
            </a:extLst>
          </p:cNvPr>
          <p:cNvSpPr>
            <a:spLocks noGrp="1"/>
          </p:cNvSpPr>
          <p:nvPr>
            <p:ph idx="1"/>
          </p:nvPr>
        </p:nvSpPr>
        <p:spPr>
          <a:xfrm>
            <a:off x="7552142" y="409221"/>
            <a:ext cx="4462669" cy="4599954"/>
          </a:xfrm>
        </p:spPr>
        <p:txBody>
          <a:bodyPr>
            <a:noAutofit/>
          </a:bodyPr>
          <a:lstStyle/>
          <a:p>
            <a:r>
              <a:rPr lang="en-US" sz="2400" dirty="0"/>
              <a:t>There could be social and ethical issues from gathering a large amount of data because the user’s information would be collected from each game and a portfolio can be created for either the user or company to curate, However the issue is if a business uses this technology to gather user’s information there is the issue of consent and whether the data is gotten appropriately. This data can be used to target the ads to thousands of customer on a large scale if the data is passed around and sold to other companies.</a:t>
            </a:r>
          </a:p>
        </p:txBody>
      </p:sp>
    </p:spTree>
    <p:extLst>
      <p:ext uri="{BB962C8B-B14F-4D97-AF65-F5344CB8AC3E}">
        <p14:creationId xmlns:p14="http://schemas.microsoft.com/office/powerpoint/2010/main" val="3388405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C8AF-A73B-5F4D-A7BB-8C4C8DD904D8}"/>
              </a:ext>
            </a:extLst>
          </p:cNvPr>
          <p:cNvSpPr>
            <a:spLocks noGrp="1"/>
          </p:cNvSpPr>
          <p:nvPr>
            <p:ph idx="1"/>
          </p:nvPr>
        </p:nvSpPr>
        <p:spPr>
          <a:xfrm>
            <a:off x="806796" y="636516"/>
            <a:ext cx="4614759" cy="4163337"/>
          </a:xfrm>
        </p:spPr>
        <p:txBody>
          <a:bodyPr>
            <a:noAutofit/>
          </a:bodyPr>
          <a:lstStyle/>
          <a:p>
            <a:r>
              <a:rPr lang="en-US" sz="2000" dirty="0"/>
              <a:t>There could also be issues with the legality of the the data gotten. If the software is used by businesses especially and they use the information from a game there could be issues if the data gotten is used the wrong way. If anther game creator for example uses the data gotten from the software on a specific game, there could be huge similarities between the new game and the model game. If this is discovered the model game company can sue for an infringement of intellectual property and this can get very messy for not only the company that has used the software but even the software makers because it raises the question that they are allowing this to happen and could even possibly be selling the data directly to competing gaming makers with the highest bids.</a:t>
            </a:r>
          </a:p>
          <a:p>
            <a:endParaRPr lang="en-US" sz="2000" dirty="0"/>
          </a:p>
        </p:txBody>
      </p:sp>
      <p:pic>
        <p:nvPicPr>
          <p:cNvPr id="4098" name="Picture 2" descr="Legal and Safety Issues are Looming Around Ethics, AI and Robots">
            <a:extLst>
              <a:ext uri="{FF2B5EF4-FFF2-40B4-BE49-F238E27FC236}">
                <a16:creationId xmlns:a16="http://schemas.microsoft.com/office/drawing/2014/main" id="{5B83096A-0B13-854A-971A-F6480DE3E5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46" r="2"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9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1192-4D82-459E-AB9F-8D626887694B}"/>
              </a:ext>
            </a:extLst>
          </p:cNvPr>
          <p:cNvSpPr>
            <a:spLocks noGrp="1"/>
          </p:cNvSpPr>
          <p:nvPr>
            <p:ph type="title"/>
          </p:nvPr>
        </p:nvSpPr>
        <p:spPr>
          <a:xfrm>
            <a:off x="347431" y="581690"/>
            <a:ext cx="10515600" cy="979992"/>
          </a:xfrm>
        </p:spPr>
        <p:txBody>
          <a:bodyPr/>
          <a:lstStyle/>
          <a:p>
            <a:r>
              <a:rPr lang="en-GB" dirty="0"/>
              <a:t>Other purposes of the project</a:t>
            </a:r>
          </a:p>
        </p:txBody>
      </p:sp>
      <p:sp>
        <p:nvSpPr>
          <p:cNvPr id="3" name="Content Placeholder 2">
            <a:extLst>
              <a:ext uri="{FF2B5EF4-FFF2-40B4-BE49-F238E27FC236}">
                <a16:creationId xmlns:a16="http://schemas.microsoft.com/office/drawing/2014/main" id="{C2185872-0BE3-470B-8D35-CF963185D03C}"/>
              </a:ext>
            </a:extLst>
          </p:cNvPr>
          <p:cNvSpPr>
            <a:spLocks noGrp="1"/>
          </p:cNvSpPr>
          <p:nvPr>
            <p:ph idx="1"/>
          </p:nvPr>
        </p:nvSpPr>
        <p:spPr>
          <a:xfrm>
            <a:off x="341644" y="1825625"/>
            <a:ext cx="5184949" cy="706560"/>
          </a:xfrm>
        </p:spPr>
        <p:txBody>
          <a:bodyPr>
            <a:noAutofit/>
          </a:bodyPr>
          <a:lstStyle/>
          <a:p>
            <a:pPr marL="0" indent="0">
              <a:buNone/>
            </a:pPr>
            <a:r>
              <a:rPr lang="en-GB" sz="1800" dirty="0"/>
              <a:t>A platform to help us in our final year project, to be able to develop further and give us an insight to what to expect in our final year project.</a:t>
            </a:r>
          </a:p>
        </p:txBody>
      </p:sp>
      <p:pic>
        <p:nvPicPr>
          <p:cNvPr id="5" name="Picture 4">
            <a:extLst>
              <a:ext uri="{FF2B5EF4-FFF2-40B4-BE49-F238E27FC236}">
                <a16:creationId xmlns:a16="http://schemas.microsoft.com/office/drawing/2014/main" id="{E7635F83-6E4A-4E29-BD6C-7FFCE593144E}"/>
              </a:ext>
            </a:extLst>
          </p:cNvPr>
          <p:cNvPicPr>
            <a:picLocks noChangeAspect="1"/>
          </p:cNvPicPr>
          <p:nvPr/>
        </p:nvPicPr>
        <p:blipFill>
          <a:blip r:embed="rId2"/>
          <a:stretch>
            <a:fillRect/>
          </a:stretch>
        </p:blipFill>
        <p:spPr>
          <a:xfrm>
            <a:off x="5810533" y="1825625"/>
            <a:ext cx="5052498" cy="891617"/>
          </a:xfrm>
          <a:prstGeom prst="rect">
            <a:avLst/>
          </a:prstGeom>
        </p:spPr>
      </p:pic>
      <p:pic>
        <p:nvPicPr>
          <p:cNvPr id="7" name="Picture 6">
            <a:extLst>
              <a:ext uri="{FF2B5EF4-FFF2-40B4-BE49-F238E27FC236}">
                <a16:creationId xmlns:a16="http://schemas.microsoft.com/office/drawing/2014/main" id="{2DE7FAC7-2069-4E54-874B-95628BC3E4C4}"/>
              </a:ext>
            </a:extLst>
          </p:cNvPr>
          <p:cNvPicPr>
            <a:picLocks noChangeAspect="1"/>
          </p:cNvPicPr>
          <p:nvPr/>
        </p:nvPicPr>
        <p:blipFill>
          <a:blip r:embed="rId3"/>
          <a:stretch>
            <a:fillRect/>
          </a:stretch>
        </p:blipFill>
        <p:spPr>
          <a:xfrm>
            <a:off x="180870" y="2853017"/>
            <a:ext cx="6886236" cy="1938016"/>
          </a:xfrm>
          <a:prstGeom prst="rect">
            <a:avLst/>
          </a:prstGeom>
        </p:spPr>
      </p:pic>
      <p:pic>
        <p:nvPicPr>
          <p:cNvPr id="9" name="Picture 8">
            <a:extLst>
              <a:ext uri="{FF2B5EF4-FFF2-40B4-BE49-F238E27FC236}">
                <a16:creationId xmlns:a16="http://schemas.microsoft.com/office/drawing/2014/main" id="{2EF9D56E-1B78-499B-A790-3DB8FB63BF2D}"/>
              </a:ext>
            </a:extLst>
          </p:cNvPr>
          <p:cNvPicPr>
            <a:picLocks noChangeAspect="1"/>
          </p:cNvPicPr>
          <p:nvPr/>
        </p:nvPicPr>
        <p:blipFill>
          <a:blip r:embed="rId4"/>
          <a:stretch>
            <a:fillRect/>
          </a:stretch>
        </p:blipFill>
        <p:spPr>
          <a:xfrm>
            <a:off x="7067106" y="2826700"/>
            <a:ext cx="4925978" cy="1027392"/>
          </a:xfrm>
          <a:prstGeom prst="rect">
            <a:avLst/>
          </a:prstGeom>
        </p:spPr>
      </p:pic>
      <p:sp>
        <p:nvSpPr>
          <p:cNvPr id="13" name="Content Placeholder 2">
            <a:extLst>
              <a:ext uri="{FF2B5EF4-FFF2-40B4-BE49-F238E27FC236}">
                <a16:creationId xmlns:a16="http://schemas.microsoft.com/office/drawing/2014/main" id="{35832352-A7EA-4815-AE3B-39BDF20EC08A}"/>
              </a:ext>
            </a:extLst>
          </p:cNvPr>
          <p:cNvSpPr txBox="1">
            <a:spLocks/>
          </p:cNvSpPr>
          <p:nvPr/>
        </p:nvSpPr>
        <p:spPr>
          <a:xfrm>
            <a:off x="180871" y="4791033"/>
            <a:ext cx="3818374"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An experience worth mentioning in our CV’s when it comes to applying for internships, or even grad jobs upon graduating from the degree. </a:t>
            </a:r>
          </a:p>
        </p:txBody>
      </p:sp>
      <p:pic>
        <p:nvPicPr>
          <p:cNvPr id="3076" name="Picture 4" descr="How To Answer “What Sets You Apart From Other Candidates?” (With Examples)  – Zippia">
            <a:extLst>
              <a:ext uri="{FF2B5EF4-FFF2-40B4-BE49-F238E27FC236}">
                <a16:creationId xmlns:a16="http://schemas.microsoft.com/office/drawing/2014/main" id="{1DD633B2-E7DB-43F6-AD75-C77C8E783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253" y="4014508"/>
            <a:ext cx="3403877" cy="2548653"/>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4076DC0-5634-4CF4-9442-95B3E0D8EDA5}"/>
              </a:ext>
            </a:extLst>
          </p:cNvPr>
          <p:cNvSpPr txBox="1">
            <a:spLocks/>
          </p:cNvSpPr>
          <p:nvPr/>
        </p:nvSpPr>
        <p:spPr>
          <a:xfrm>
            <a:off x="5375868" y="5335675"/>
            <a:ext cx="3215549"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Such experience could be the difference of many candidates trying to apply for that one job were all trying to apply for.</a:t>
            </a:r>
          </a:p>
        </p:txBody>
      </p:sp>
    </p:spTree>
    <p:extLst>
      <p:ext uri="{BB962C8B-B14F-4D97-AF65-F5344CB8AC3E}">
        <p14:creationId xmlns:p14="http://schemas.microsoft.com/office/powerpoint/2010/main" val="2127432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227A-777E-44C2-9A6F-6D95FA0465B2}"/>
              </a:ext>
            </a:extLst>
          </p:cNvPr>
          <p:cNvSpPr>
            <a:spLocks noGrp="1"/>
          </p:cNvSpPr>
          <p:nvPr>
            <p:ph type="title"/>
          </p:nvPr>
        </p:nvSpPr>
        <p:spPr>
          <a:xfrm>
            <a:off x="0" y="142810"/>
            <a:ext cx="10515600" cy="640962"/>
          </a:xfrm>
        </p:spPr>
        <p:txBody>
          <a:bodyPr>
            <a:normAutofit fontScale="90000"/>
          </a:bodyPr>
          <a:lstStyle/>
          <a:p>
            <a:r>
              <a:rPr lang="en-GB" dirty="0"/>
              <a:t>The importance of scrum to tech companies</a:t>
            </a:r>
          </a:p>
        </p:txBody>
      </p:sp>
      <p:pic>
        <p:nvPicPr>
          <p:cNvPr id="1026" name="Picture 2" descr="Agile Project Management Software User Report: 2020">
            <a:extLst>
              <a:ext uri="{FF2B5EF4-FFF2-40B4-BE49-F238E27FC236}">
                <a16:creationId xmlns:a16="http://schemas.microsoft.com/office/drawing/2014/main" id="{E3796D22-457C-48C7-B135-F80D6B9529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991899"/>
            <a:ext cx="4351948" cy="2691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 Agile Statistics That Actually Empower Teams - Apptio">
            <a:extLst>
              <a:ext uri="{FF2B5EF4-FFF2-40B4-BE49-F238E27FC236}">
                <a16:creationId xmlns:a16="http://schemas.microsoft.com/office/drawing/2014/main" id="{F422BF4D-DCA1-4739-989E-C1750F0F7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04712"/>
            <a:ext cx="4203989" cy="2214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national Scrum Institute | Official Scrum Certifications">
            <a:extLst>
              <a:ext uri="{FF2B5EF4-FFF2-40B4-BE49-F238E27FC236}">
                <a16:creationId xmlns:a16="http://schemas.microsoft.com/office/drawing/2014/main" id="{ED27D4B2-90BE-417B-86BC-3E287AD33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912" y="4245012"/>
            <a:ext cx="6079409" cy="23411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6748363-4334-4C0C-ACE1-8E9CC35BC1A0}"/>
              </a:ext>
            </a:extLst>
          </p:cNvPr>
          <p:cNvSpPr txBox="1">
            <a:spLocks/>
          </p:cNvSpPr>
          <p:nvPr/>
        </p:nvSpPr>
        <p:spPr>
          <a:xfrm>
            <a:off x="4784690" y="3294189"/>
            <a:ext cx="5438826" cy="950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The wide range of low and high end companies that follow scrum/agile methodologies:</a:t>
            </a:r>
          </a:p>
        </p:txBody>
      </p:sp>
      <p:sp>
        <p:nvSpPr>
          <p:cNvPr id="11" name="Title 1">
            <a:extLst>
              <a:ext uri="{FF2B5EF4-FFF2-40B4-BE49-F238E27FC236}">
                <a16:creationId xmlns:a16="http://schemas.microsoft.com/office/drawing/2014/main" id="{FCEB99E2-0B0E-4462-A369-88A9E1AEF5B7}"/>
              </a:ext>
            </a:extLst>
          </p:cNvPr>
          <p:cNvSpPr txBox="1">
            <a:spLocks/>
          </p:cNvSpPr>
          <p:nvPr/>
        </p:nvSpPr>
        <p:spPr>
          <a:xfrm>
            <a:off x="109207" y="1923231"/>
            <a:ext cx="4454088" cy="118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Statistical information of how essential scrum/agile methods are to low and high end companies:</a:t>
            </a:r>
          </a:p>
        </p:txBody>
      </p:sp>
    </p:spTree>
    <p:extLst>
      <p:ext uri="{BB962C8B-B14F-4D97-AF65-F5344CB8AC3E}">
        <p14:creationId xmlns:p14="http://schemas.microsoft.com/office/powerpoint/2010/main" val="37946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99AF-B212-4F1A-9752-51CFC52E7CF3}"/>
              </a:ext>
            </a:extLst>
          </p:cNvPr>
          <p:cNvSpPr>
            <a:spLocks noGrp="1"/>
          </p:cNvSpPr>
          <p:nvPr>
            <p:ph type="title"/>
          </p:nvPr>
        </p:nvSpPr>
        <p:spPr>
          <a:xfrm>
            <a:off x="512466" y="345028"/>
            <a:ext cx="5083629" cy="1051693"/>
          </a:xfrm>
        </p:spPr>
        <p:txBody>
          <a:bodyPr>
            <a:normAutofit fontScale="90000"/>
          </a:bodyPr>
          <a:lstStyle/>
          <a:p>
            <a:r>
              <a:rPr lang="en-GB" dirty="0"/>
              <a:t>Overview of the purpose of the project</a:t>
            </a:r>
          </a:p>
        </p:txBody>
      </p:sp>
      <p:sp>
        <p:nvSpPr>
          <p:cNvPr id="3" name="Content Placeholder 2">
            <a:extLst>
              <a:ext uri="{FF2B5EF4-FFF2-40B4-BE49-F238E27FC236}">
                <a16:creationId xmlns:a16="http://schemas.microsoft.com/office/drawing/2014/main" id="{BEA05103-ED63-48D0-A05D-92CB080067F3}"/>
              </a:ext>
            </a:extLst>
          </p:cNvPr>
          <p:cNvSpPr>
            <a:spLocks noGrp="1"/>
          </p:cNvSpPr>
          <p:nvPr>
            <p:ph idx="1"/>
          </p:nvPr>
        </p:nvSpPr>
        <p:spPr>
          <a:xfrm>
            <a:off x="512466" y="2055454"/>
            <a:ext cx="5687367" cy="3124113"/>
          </a:xfrm>
        </p:spPr>
        <p:txBody>
          <a:bodyPr>
            <a:noAutofit/>
          </a:bodyPr>
          <a:lstStyle/>
          <a:p>
            <a:pPr>
              <a:buFont typeface="Wingdings" panose="05000000000000000000" pitchFamily="2" charset="2"/>
              <a:buChar char="v"/>
            </a:pPr>
            <a:r>
              <a:rPr lang="en-GB" sz="1800" dirty="0"/>
              <a:t>To produce a product that satisfies the clients need’s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Gain experience on how real world work is in tech companies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To provide us with something to put down on the experience section on our CV’s as a group.</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Provide a platform for us to learn from when we finally start our final year project</a:t>
            </a:r>
          </a:p>
          <a:p>
            <a:pPr>
              <a:buFont typeface="Wingdings" panose="05000000000000000000" pitchFamily="2" charset="2"/>
              <a:buChar char="v"/>
            </a:pPr>
            <a:endParaRPr lang="en-GB" sz="1800" dirty="0"/>
          </a:p>
          <a:p>
            <a:pPr>
              <a:buFont typeface="Wingdings" panose="05000000000000000000" pitchFamily="2" charset="2"/>
              <a:buChar char="v"/>
            </a:pPr>
            <a:endParaRPr lang="en-GB" sz="1800" dirty="0"/>
          </a:p>
        </p:txBody>
      </p:sp>
      <p:sp>
        <p:nvSpPr>
          <p:cNvPr id="4" name="Content Placeholder 2">
            <a:extLst>
              <a:ext uri="{FF2B5EF4-FFF2-40B4-BE49-F238E27FC236}">
                <a16:creationId xmlns:a16="http://schemas.microsoft.com/office/drawing/2014/main" id="{9AC5E34D-D11D-4E93-8BE5-2DD3514578B5}"/>
              </a:ext>
            </a:extLst>
          </p:cNvPr>
          <p:cNvSpPr txBox="1">
            <a:spLocks/>
          </p:cNvSpPr>
          <p:nvPr/>
        </p:nvSpPr>
        <p:spPr>
          <a:xfrm>
            <a:off x="6346790" y="4451525"/>
            <a:ext cx="4511710" cy="1647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I would say that there were some set purposes from the start but as A group I don’t think we were aware of the other purposes that came with getting to the end of the project</a:t>
            </a:r>
          </a:p>
        </p:txBody>
      </p:sp>
      <p:sp>
        <p:nvSpPr>
          <p:cNvPr id="5" name="Title 1">
            <a:extLst>
              <a:ext uri="{FF2B5EF4-FFF2-40B4-BE49-F238E27FC236}">
                <a16:creationId xmlns:a16="http://schemas.microsoft.com/office/drawing/2014/main" id="{B2A2FF1A-A6B5-4BCB-A933-1EC5020EB76A}"/>
              </a:ext>
            </a:extLst>
          </p:cNvPr>
          <p:cNvSpPr txBox="1">
            <a:spLocks/>
          </p:cNvSpPr>
          <p:nvPr/>
        </p:nvSpPr>
        <p:spPr>
          <a:xfrm>
            <a:off x="6346790" y="3814747"/>
            <a:ext cx="5083629" cy="51951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Conclusion</a:t>
            </a:r>
          </a:p>
        </p:txBody>
      </p:sp>
      <p:sp>
        <p:nvSpPr>
          <p:cNvPr id="6" name="Content Placeholder 2">
            <a:extLst>
              <a:ext uri="{FF2B5EF4-FFF2-40B4-BE49-F238E27FC236}">
                <a16:creationId xmlns:a16="http://schemas.microsoft.com/office/drawing/2014/main" id="{8E789B1C-0C4B-48C8-957D-AFDCF3AF607D}"/>
              </a:ext>
            </a:extLst>
          </p:cNvPr>
          <p:cNvSpPr txBox="1">
            <a:spLocks/>
          </p:cNvSpPr>
          <p:nvPr/>
        </p:nvSpPr>
        <p:spPr>
          <a:xfrm>
            <a:off x="6346790" y="6013581"/>
            <a:ext cx="2821912" cy="519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u="sng" dirty="0"/>
              <a:t>Thank you for listening</a:t>
            </a:r>
          </a:p>
        </p:txBody>
      </p:sp>
    </p:spTree>
    <p:extLst>
      <p:ext uri="{BB962C8B-B14F-4D97-AF65-F5344CB8AC3E}">
        <p14:creationId xmlns:p14="http://schemas.microsoft.com/office/powerpoint/2010/main" val="401018562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descr="Abstract close-up flower background">
            <a:extLst>
              <a:ext uri="{FF2B5EF4-FFF2-40B4-BE49-F238E27FC236}">
                <a16:creationId xmlns:a16="http://schemas.microsoft.com/office/drawing/2014/main" id="{01587341-D094-778B-F7CC-81F26D10249C}"/>
              </a:ext>
            </a:extLst>
          </p:cNvPr>
          <p:cNvPicPr>
            <a:picLocks noChangeAspect="1"/>
          </p:cNvPicPr>
          <p:nvPr/>
        </p:nvPicPr>
        <p:blipFill rotWithShape="1">
          <a:blip r:embed="rId2"/>
          <a:srcRect t="18097" b="5889"/>
          <a:stretch/>
        </p:blipFill>
        <p:spPr>
          <a:xfrm>
            <a:off x="20" y="-1"/>
            <a:ext cx="12191980" cy="6857989"/>
          </a:xfrm>
          <a:prstGeom prst="rect">
            <a:avLst/>
          </a:prstGeom>
        </p:spPr>
      </p:pic>
      <p:sp>
        <p:nvSpPr>
          <p:cNvPr id="5" name="TextBox 4">
            <a:extLst>
              <a:ext uri="{FF2B5EF4-FFF2-40B4-BE49-F238E27FC236}">
                <a16:creationId xmlns:a16="http://schemas.microsoft.com/office/drawing/2014/main" id="{CE35873D-40C5-91D0-ECFE-2E7CFAE3F2D4}"/>
              </a:ext>
            </a:extLst>
          </p:cNvPr>
          <p:cNvSpPr txBox="1"/>
          <p:nvPr/>
        </p:nvSpPr>
        <p:spPr>
          <a:xfrm>
            <a:off x="4254087" y="230737"/>
            <a:ext cx="3683826" cy="1077218"/>
          </a:xfrm>
          <a:prstGeom prst="rect">
            <a:avLst/>
          </a:prstGeom>
          <a:noFill/>
        </p:spPr>
        <p:txBody>
          <a:bodyPr wrap="square" rtlCol="0">
            <a:spAutoFit/>
          </a:bodyPr>
          <a:lstStyle/>
          <a:p>
            <a:pPr algn="ctr"/>
            <a:r>
              <a:rPr lang="en-GB" sz="3200" dirty="0">
                <a:ln>
                  <a:solidFill>
                    <a:schemeClr val="bg1"/>
                  </a:solidFill>
                </a:ln>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Project Software Architecture</a:t>
            </a:r>
          </a:p>
        </p:txBody>
      </p:sp>
      <p:pic>
        <p:nvPicPr>
          <p:cNvPr id="1026" name="Picture 2">
            <a:extLst>
              <a:ext uri="{FF2B5EF4-FFF2-40B4-BE49-F238E27FC236}">
                <a16:creationId xmlns:a16="http://schemas.microsoft.com/office/drawing/2014/main" id="{8FD51027-DE02-A7FD-3CF5-2B704A04E2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398092" y="1538692"/>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a:extLst>
              <a:ext uri="{FF2B5EF4-FFF2-40B4-BE49-F238E27FC236}">
                <a16:creationId xmlns:a16="http://schemas.microsoft.com/office/drawing/2014/main" id="{07C20049-4A73-3911-0E96-439D0B4B05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a:extLst>
              <a:ext uri="{FF2B5EF4-FFF2-40B4-BE49-F238E27FC236}">
                <a16:creationId xmlns:a16="http://schemas.microsoft.com/office/drawing/2014/main" id="{A6CB6AC6-0F24-6456-9D87-60E4D67D4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104" y="3850944"/>
            <a:ext cx="2311637" cy="23116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BA039B2-9981-5558-9F63-AA36BEEF7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7628" y="441534"/>
            <a:ext cx="2734655" cy="2734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8428035-8ECD-EC4E-E401-8E73CD6214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7628" y="3917137"/>
            <a:ext cx="2734655" cy="21792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BF9CD46-F8DE-6B3A-649D-4767717DBCEF}"/>
              </a:ext>
            </a:extLst>
          </p:cNvPr>
          <p:cNvSpPr txBox="1"/>
          <p:nvPr/>
        </p:nvSpPr>
        <p:spPr>
          <a:xfrm>
            <a:off x="877009" y="3176189"/>
            <a:ext cx="3683826" cy="307777"/>
          </a:xfrm>
          <a:prstGeom prst="rect">
            <a:avLst/>
          </a:prstGeom>
          <a:noFill/>
        </p:spPr>
        <p:txBody>
          <a:bodyPr wrap="square">
            <a:spAutoFit/>
          </a:bodyPr>
          <a:lstStyle/>
          <a:p>
            <a:pPr algn="ctr"/>
            <a:r>
              <a:rPr lang="en-GB" sz="1400" dirty="0"/>
              <a:t>https://www.djangoproject.com/</a:t>
            </a:r>
          </a:p>
        </p:txBody>
      </p:sp>
      <p:sp>
        <p:nvSpPr>
          <p:cNvPr id="20" name="TextBox 19">
            <a:extLst>
              <a:ext uri="{FF2B5EF4-FFF2-40B4-BE49-F238E27FC236}">
                <a16:creationId xmlns:a16="http://schemas.microsoft.com/office/drawing/2014/main" id="{8BC4A655-D4AD-390F-598D-D04726372963}"/>
              </a:ext>
            </a:extLst>
          </p:cNvPr>
          <p:cNvSpPr txBox="1"/>
          <p:nvPr/>
        </p:nvSpPr>
        <p:spPr>
          <a:xfrm>
            <a:off x="-359700" y="6319486"/>
            <a:ext cx="6157244" cy="307777"/>
          </a:xfrm>
          <a:prstGeom prst="rect">
            <a:avLst/>
          </a:prstGeom>
          <a:noFill/>
        </p:spPr>
        <p:txBody>
          <a:bodyPr wrap="square">
            <a:spAutoFit/>
          </a:bodyPr>
          <a:lstStyle/>
          <a:p>
            <a:pPr algn="ctr"/>
            <a:r>
              <a:rPr lang="en-GB" sz="1400" dirty="0"/>
              <a:t>https://www.python.org/</a:t>
            </a:r>
          </a:p>
        </p:txBody>
      </p:sp>
      <p:sp>
        <p:nvSpPr>
          <p:cNvPr id="22" name="TextBox 21">
            <a:extLst>
              <a:ext uri="{FF2B5EF4-FFF2-40B4-BE49-F238E27FC236}">
                <a16:creationId xmlns:a16="http://schemas.microsoft.com/office/drawing/2014/main" id="{C51CA52F-0B04-A0D7-60C9-990DDDE0B5B9}"/>
              </a:ext>
            </a:extLst>
          </p:cNvPr>
          <p:cNvSpPr txBox="1"/>
          <p:nvPr/>
        </p:nvSpPr>
        <p:spPr>
          <a:xfrm>
            <a:off x="6911557" y="3176189"/>
            <a:ext cx="6306796" cy="307777"/>
          </a:xfrm>
          <a:prstGeom prst="rect">
            <a:avLst/>
          </a:prstGeom>
          <a:noFill/>
        </p:spPr>
        <p:txBody>
          <a:bodyPr wrap="square">
            <a:spAutoFit/>
          </a:bodyPr>
          <a:lstStyle/>
          <a:p>
            <a:pPr algn="ctr"/>
            <a:r>
              <a:rPr lang="en-GB" sz="1400" dirty="0"/>
              <a:t>https://html.spec.whatwg.org/</a:t>
            </a:r>
          </a:p>
        </p:txBody>
      </p:sp>
      <p:sp>
        <p:nvSpPr>
          <p:cNvPr id="24" name="TextBox 23">
            <a:extLst>
              <a:ext uri="{FF2B5EF4-FFF2-40B4-BE49-F238E27FC236}">
                <a16:creationId xmlns:a16="http://schemas.microsoft.com/office/drawing/2014/main" id="{43C72869-BA35-C3A6-91A5-2D1ED849220E}"/>
              </a:ext>
            </a:extLst>
          </p:cNvPr>
          <p:cNvSpPr txBox="1"/>
          <p:nvPr/>
        </p:nvSpPr>
        <p:spPr>
          <a:xfrm>
            <a:off x="6670139" y="6325829"/>
            <a:ext cx="6789632" cy="307777"/>
          </a:xfrm>
          <a:prstGeom prst="rect">
            <a:avLst/>
          </a:prstGeom>
          <a:noFill/>
        </p:spPr>
        <p:txBody>
          <a:bodyPr wrap="square">
            <a:spAutoFit/>
          </a:bodyPr>
          <a:lstStyle/>
          <a:p>
            <a:pPr algn="ctr"/>
            <a:r>
              <a:rPr lang="en-GB" sz="1400" dirty="0"/>
              <a:t>https://getbootstrap.com/</a:t>
            </a:r>
          </a:p>
        </p:txBody>
      </p:sp>
    </p:spTree>
    <p:extLst>
      <p:ext uri="{BB962C8B-B14F-4D97-AF65-F5344CB8AC3E}">
        <p14:creationId xmlns:p14="http://schemas.microsoft.com/office/powerpoint/2010/main" val="378886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Django?</a:t>
            </a:r>
          </a:p>
        </p:txBody>
      </p:sp>
      <p:pic>
        <p:nvPicPr>
          <p:cNvPr id="4" name="Picture 2">
            <a:extLst>
              <a:ext uri="{FF2B5EF4-FFF2-40B4-BE49-F238E27FC236}">
                <a16:creationId xmlns:a16="http://schemas.microsoft.com/office/drawing/2014/main" id="{8C11FEDC-9D05-AF54-2269-D23EB039DC6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7362915" y="150977"/>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410682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i="0" dirty="0">
                <a:latin typeface="Arial" panose="020B0604020202020204" pitchFamily="34" charset="0"/>
                <a:cs typeface="Arial" panose="020B0604020202020204" pitchFamily="34" charset="0"/>
              </a:rPr>
              <a:t>-   Needed to work with Python for TensorFlow</a:t>
            </a:r>
          </a:p>
          <a:p>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A customisable, diverse Python framework</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Quick website setup out of the box</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Highly customisable</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Provides admin overview</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ED51F7C-5ABE-133D-4ED7-C1C0F3C173D3}"/>
              </a:ext>
            </a:extLst>
          </p:cNvPr>
          <p:cNvPicPr>
            <a:picLocks noChangeAspect="1"/>
          </p:cNvPicPr>
          <p:nvPr/>
        </p:nvPicPr>
        <p:blipFill rotWithShape="1">
          <a:blip r:embed="rId4"/>
          <a:srcRect r="26760"/>
          <a:stretch/>
        </p:blipFill>
        <p:spPr>
          <a:xfrm>
            <a:off x="6634385" y="3544465"/>
            <a:ext cx="5213276" cy="2839819"/>
          </a:xfrm>
          <a:prstGeom prst="rect">
            <a:avLst/>
          </a:prstGeom>
        </p:spPr>
      </p:pic>
    </p:spTree>
    <p:extLst>
      <p:ext uri="{BB962C8B-B14F-4D97-AF65-F5344CB8AC3E}">
        <p14:creationId xmlns:p14="http://schemas.microsoft.com/office/powerpoint/2010/main" val="378981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Bootstrap?</a:t>
            </a:r>
          </a:p>
        </p:txBody>
      </p:sp>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2839819"/>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marL="457200" indent="-457200">
              <a:buFontTx/>
              <a:buChar char="-"/>
            </a:pPr>
            <a:r>
              <a:rPr lang="en-GB" i="0" dirty="0">
                <a:latin typeface="Arial" panose="020B0604020202020204" pitchFamily="34" charset="0"/>
                <a:cs typeface="Arial" panose="020B0604020202020204" pitchFamily="34" charset="0"/>
              </a:rPr>
              <a:t>Easy and quick implementation</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Handles large portions of both HTML and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Out-of-the-box templates for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6" name="Picture 16">
            <a:extLst>
              <a:ext uri="{FF2B5EF4-FFF2-40B4-BE49-F238E27FC236}">
                <a16:creationId xmlns:a16="http://schemas.microsoft.com/office/drawing/2014/main" id="{E5405A05-5C78-346F-7EC5-238C4B42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635" y="226509"/>
            <a:ext cx="2734655" cy="2179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7266EC-C72F-3A3A-9A92-9EDBAA12F26F}"/>
              </a:ext>
            </a:extLst>
          </p:cNvPr>
          <p:cNvPicPr>
            <a:picLocks noChangeAspect="1"/>
          </p:cNvPicPr>
          <p:nvPr/>
        </p:nvPicPr>
        <p:blipFill>
          <a:blip r:embed="rId3"/>
          <a:stretch>
            <a:fillRect/>
          </a:stretch>
        </p:blipFill>
        <p:spPr>
          <a:xfrm>
            <a:off x="842962" y="5069836"/>
            <a:ext cx="10506075" cy="581025"/>
          </a:xfrm>
          <a:prstGeom prst="rect">
            <a:avLst/>
          </a:prstGeom>
        </p:spPr>
      </p:pic>
    </p:spTree>
    <p:extLst>
      <p:ext uri="{BB962C8B-B14F-4D97-AF65-F5344CB8AC3E}">
        <p14:creationId xmlns:p14="http://schemas.microsoft.com/office/powerpoint/2010/main" val="288624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462390-8F11-8BAB-96AA-3FB1602B4648}"/>
              </a:ext>
            </a:extLst>
          </p:cNvPr>
          <p:cNvPicPr>
            <a:picLocks noChangeAspect="1"/>
          </p:cNvPicPr>
          <p:nvPr/>
        </p:nvPicPr>
        <p:blipFill rotWithShape="1">
          <a:blip r:embed="rId3"/>
          <a:srcRect l="7810" t="9091" r="2841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F9E42-706B-4340-85AF-19BFF9A04618}"/>
              </a:ext>
            </a:extLst>
          </p:cNvPr>
          <p:cNvSpPr>
            <a:spLocks noGrp="1"/>
          </p:cNvSpPr>
          <p:nvPr>
            <p:ph type="ctrTitle"/>
          </p:nvPr>
        </p:nvSpPr>
        <p:spPr>
          <a:xfrm>
            <a:off x="477981" y="1122363"/>
            <a:ext cx="4023360" cy="3204134"/>
          </a:xfrm>
        </p:spPr>
        <p:txBody>
          <a:bodyPr anchor="b">
            <a:normAutofit/>
          </a:bodyPr>
          <a:lstStyle/>
          <a:p>
            <a:r>
              <a:rPr lang="en-GB" sz="4800" dirty="0"/>
              <a:t>Image Classification</a:t>
            </a:r>
          </a:p>
        </p:txBody>
      </p:sp>
      <p:sp>
        <p:nvSpPr>
          <p:cNvPr id="3" name="Subtitle 2">
            <a:extLst>
              <a:ext uri="{FF2B5EF4-FFF2-40B4-BE49-F238E27FC236}">
                <a16:creationId xmlns:a16="http://schemas.microsoft.com/office/drawing/2014/main" id="{3A834F6D-D58B-4606-9A8E-77ECBA7F1A12}"/>
              </a:ext>
            </a:extLst>
          </p:cNvPr>
          <p:cNvSpPr>
            <a:spLocks noGrp="1"/>
          </p:cNvSpPr>
          <p:nvPr>
            <p:ph type="subTitle" idx="1"/>
          </p:nvPr>
        </p:nvSpPr>
        <p:spPr>
          <a:xfrm>
            <a:off x="477980" y="4872922"/>
            <a:ext cx="4023359" cy="1208141"/>
          </a:xfrm>
        </p:spPr>
        <p:txBody>
          <a:bodyPr>
            <a:normAutofit/>
          </a:bodyPr>
          <a:lstStyle/>
          <a:p>
            <a:r>
              <a:rPr lang="en-GB" sz="1700" dirty="0"/>
              <a:t>Using TensorFlow to classify digital values</a:t>
            </a:r>
          </a:p>
          <a:p>
            <a:r>
              <a:rPr lang="en-GB" sz="1700" dirty="0"/>
              <a:t>Group 10</a:t>
            </a:r>
          </a:p>
          <a:p>
            <a:r>
              <a:rPr lang="en-GB" sz="1700" dirty="0"/>
              <a:t>Zachary Larsen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898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2037</Words>
  <Application>Microsoft Macintosh PowerPoint</Application>
  <PresentationFormat>Widescreen</PresentationFormat>
  <Paragraphs>175</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Overview of the purpose of the project.</vt:lpstr>
      <vt:lpstr>The general purpose of the system</vt:lpstr>
      <vt:lpstr>Other purposes of the project</vt:lpstr>
      <vt:lpstr>The importance of scrum to tech companies</vt:lpstr>
      <vt:lpstr>Overview of the purpose of the project</vt:lpstr>
      <vt:lpstr>PowerPoint Presentation</vt:lpstr>
      <vt:lpstr>Why Django?</vt:lpstr>
      <vt:lpstr>Why Bootstrap?</vt:lpstr>
      <vt:lpstr>Image Classification</vt:lpstr>
      <vt:lpstr>TensorFlow Model Training</vt:lpstr>
      <vt:lpstr>TensorFlow Model Training</vt:lpstr>
      <vt:lpstr>Model Testing</vt:lpstr>
      <vt:lpstr>Implementation and Improvements</vt:lpstr>
      <vt:lpstr>Data Storage</vt:lpstr>
      <vt:lpstr>Effectiveness of the tools used to communicate within the Group</vt:lpstr>
      <vt:lpstr>Offline</vt:lpstr>
      <vt:lpstr>Online - Teams</vt:lpstr>
      <vt:lpstr>Online - Discord</vt:lpstr>
      <vt:lpstr>Social Legal and Ethical issues with Optical recognition in Online Games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Larsen, Zach</dc:creator>
  <cp:lastModifiedBy>Microsoft Office User</cp:lastModifiedBy>
  <cp:revision>5</cp:revision>
  <dcterms:created xsi:type="dcterms:W3CDTF">2022-05-03T11:54:00Z</dcterms:created>
  <dcterms:modified xsi:type="dcterms:W3CDTF">2022-05-04T12:42:31Z</dcterms:modified>
</cp:coreProperties>
</file>